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17"/>
  </p:notesMasterIdLst>
  <p:sldIdLst>
    <p:sldId id="256" r:id="rId2"/>
    <p:sldId id="264" r:id="rId3"/>
    <p:sldId id="268" r:id="rId4"/>
    <p:sldId id="330" r:id="rId5"/>
    <p:sldId id="257" r:id="rId6"/>
    <p:sldId id="327" r:id="rId7"/>
    <p:sldId id="270" r:id="rId8"/>
    <p:sldId id="271" r:id="rId9"/>
    <p:sldId id="269" r:id="rId10"/>
    <p:sldId id="274" r:id="rId11"/>
    <p:sldId id="272" r:id="rId12"/>
    <p:sldId id="266" r:id="rId13"/>
    <p:sldId id="391" r:id="rId14"/>
    <p:sldId id="390" r:id="rId15"/>
    <p:sldId id="300" r:id="rId16"/>
    <p:sldId id="275" r:id="rId17"/>
    <p:sldId id="267" r:id="rId18"/>
    <p:sldId id="277" r:id="rId19"/>
    <p:sldId id="301" r:id="rId20"/>
    <p:sldId id="279" r:id="rId21"/>
    <p:sldId id="282" r:id="rId22"/>
    <p:sldId id="286" r:id="rId23"/>
    <p:sldId id="287" r:id="rId24"/>
    <p:sldId id="288" r:id="rId25"/>
    <p:sldId id="289" r:id="rId26"/>
    <p:sldId id="290" r:id="rId27"/>
    <p:sldId id="291" r:id="rId28"/>
    <p:sldId id="298" r:id="rId29"/>
    <p:sldId id="331" r:id="rId30"/>
    <p:sldId id="378" r:id="rId31"/>
    <p:sldId id="380" r:id="rId32"/>
    <p:sldId id="379" r:id="rId33"/>
    <p:sldId id="280" r:id="rId34"/>
    <p:sldId id="311" r:id="rId35"/>
    <p:sldId id="296" r:id="rId36"/>
    <p:sldId id="292" r:id="rId37"/>
    <p:sldId id="293" r:id="rId38"/>
    <p:sldId id="294" r:id="rId39"/>
    <p:sldId id="295" r:id="rId40"/>
    <p:sldId id="297" r:id="rId41"/>
    <p:sldId id="392" r:id="rId42"/>
    <p:sldId id="332" r:id="rId43"/>
    <p:sldId id="333" r:id="rId44"/>
    <p:sldId id="334" r:id="rId45"/>
    <p:sldId id="303" r:id="rId46"/>
    <p:sldId id="335" r:id="rId47"/>
    <p:sldId id="336" r:id="rId48"/>
    <p:sldId id="337" r:id="rId49"/>
    <p:sldId id="376" r:id="rId50"/>
    <p:sldId id="377" r:id="rId51"/>
    <p:sldId id="389" r:id="rId52"/>
    <p:sldId id="306" r:id="rId53"/>
    <p:sldId id="305" r:id="rId54"/>
    <p:sldId id="304" r:id="rId55"/>
    <p:sldId id="307" r:id="rId56"/>
    <p:sldId id="309" r:id="rId57"/>
    <p:sldId id="310" r:id="rId58"/>
    <p:sldId id="308" r:id="rId59"/>
    <p:sldId id="338" r:id="rId60"/>
    <p:sldId id="339" r:id="rId61"/>
    <p:sldId id="340" r:id="rId62"/>
    <p:sldId id="374" r:id="rId63"/>
    <p:sldId id="341" r:id="rId64"/>
    <p:sldId id="375" r:id="rId65"/>
    <p:sldId id="283" r:id="rId66"/>
    <p:sldId id="314" r:id="rId67"/>
    <p:sldId id="328" r:id="rId68"/>
    <p:sldId id="284" r:id="rId69"/>
    <p:sldId id="315" r:id="rId70"/>
    <p:sldId id="316" r:id="rId71"/>
    <p:sldId id="318" r:id="rId72"/>
    <p:sldId id="317" r:id="rId73"/>
    <p:sldId id="313" r:id="rId74"/>
    <p:sldId id="343" r:id="rId75"/>
    <p:sldId id="347" r:id="rId76"/>
    <p:sldId id="344" r:id="rId77"/>
    <p:sldId id="345" r:id="rId78"/>
    <p:sldId id="348" r:id="rId79"/>
    <p:sldId id="349" r:id="rId80"/>
    <p:sldId id="350" r:id="rId81"/>
    <p:sldId id="351" r:id="rId82"/>
    <p:sldId id="352" r:id="rId83"/>
    <p:sldId id="353" r:id="rId84"/>
    <p:sldId id="354" r:id="rId85"/>
    <p:sldId id="393" r:id="rId86"/>
    <p:sldId id="355" r:id="rId87"/>
    <p:sldId id="356" r:id="rId88"/>
    <p:sldId id="357" r:id="rId89"/>
    <p:sldId id="358" r:id="rId90"/>
    <p:sldId id="359" r:id="rId91"/>
    <p:sldId id="360" r:id="rId92"/>
    <p:sldId id="361" r:id="rId93"/>
    <p:sldId id="363" r:id="rId94"/>
    <p:sldId id="364" r:id="rId95"/>
    <p:sldId id="365" r:id="rId96"/>
    <p:sldId id="387" r:id="rId97"/>
    <p:sldId id="388" r:id="rId98"/>
    <p:sldId id="384" r:id="rId99"/>
    <p:sldId id="285" r:id="rId100"/>
    <p:sldId id="329" r:id="rId101"/>
    <p:sldId id="319" r:id="rId102"/>
    <p:sldId id="321" r:id="rId103"/>
    <p:sldId id="323" r:id="rId104"/>
    <p:sldId id="324" r:id="rId105"/>
    <p:sldId id="322" r:id="rId106"/>
    <p:sldId id="325" r:id="rId107"/>
    <p:sldId id="312" r:id="rId108"/>
    <p:sldId id="369" r:id="rId109"/>
    <p:sldId id="370" r:id="rId110"/>
    <p:sldId id="372" r:id="rId111"/>
    <p:sldId id="386" r:id="rId112"/>
    <p:sldId id="385" r:id="rId113"/>
    <p:sldId id="381" r:id="rId114"/>
    <p:sldId id="258" r:id="rId115"/>
    <p:sldId id="382" r:id="rId116"/>
  </p:sldIdLst>
  <p:sldSz cx="12192000" cy="6858000"/>
  <p:notesSz cx="6858000" cy="9144000"/>
  <p:custShowLst>
    <p:custShow name="Intro" id="0">
      <p:sldLst>
        <p:sld r:id="rId2"/>
        <p:sld r:id="rId3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2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1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C7D5"/>
    <a:srgbClr val="30C6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32B3B3-57CA-0A1C-DA26-F3262668B701}" v="4" dt="2018-11-29T00:34:51.7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94580" autoAdjust="0"/>
  </p:normalViewPr>
  <p:slideViewPr>
    <p:cSldViewPr snapToGrid="0">
      <p:cViewPr varScale="1">
        <p:scale>
          <a:sx n="75" d="100"/>
          <a:sy n="75" d="100"/>
        </p:scale>
        <p:origin x="64" y="136"/>
      </p:cViewPr>
      <p:guideLst>
        <p:guide orient="horz" pos="2160"/>
        <p:guide pos="422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364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microsoft.com/office/2016/11/relationships/changesInfo" Target="changesInfos/changesInfo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125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a Drake" userId="S::adrake@acpsd.net::9746847e-df33-46c0-ab67-ddc0aa986004" providerId="AD" clId="Web-{8732B3B3-57CA-0A1C-DA26-F3262668B701}"/>
    <pc:docChg chg="addSld delSld modSld">
      <pc:chgData name="Angela Drake" userId="S::adrake@acpsd.net::9746847e-df33-46c0-ab67-ddc0aa986004" providerId="AD" clId="Web-{8732B3B3-57CA-0A1C-DA26-F3262668B701}" dt="2018-11-29T00:41:25.466" v="50"/>
      <pc:docMkLst>
        <pc:docMk/>
      </pc:docMkLst>
      <pc:sldChg chg="addSp delSp modSp mod setBg">
        <pc:chgData name="Angela Drake" userId="S::adrake@acpsd.net::9746847e-df33-46c0-ab67-ddc0aa986004" providerId="AD" clId="Web-{8732B3B3-57CA-0A1C-DA26-F3262668B701}" dt="2018-11-29T00:34:04.540" v="10" actId="1076"/>
        <pc:sldMkLst>
          <pc:docMk/>
          <pc:sldMk cId="109857222" sldId="256"/>
        </pc:sldMkLst>
        <pc:spChg chg="mod">
          <ac:chgData name="Angela Drake" userId="S::adrake@acpsd.net::9746847e-df33-46c0-ab67-ddc0aa986004" providerId="AD" clId="Web-{8732B3B3-57CA-0A1C-DA26-F3262668B701}" dt="2018-11-29T00:33:21.305" v="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Angela Drake" userId="S::adrake@acpsd.net::9746847e-df33-46c0-ab67-ddc0aa986004" providerId="AD" clId="Web-{8732B3B3-57CA-0A1C-DA26-F3262668B701}" dt="2018-11-29T00:33:21.305" v="7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Angela Drake" userId="S::adrake@acpsd.net::9746847e-df33-46c0-ab67-ddc0aa986004" providerId="AD" clId="Web-{8732B3B3-57CA-0A1C-DA26-F3262668B701}" dt="2018-11-29T00:33:21.305" v="7"/>
          <ac:spMkLst>
            <pc:docMk/>
            <pc:sldMk cId="109857222" sldId="256"/>
            <ac:spMk id="8" creationId="{1DB7C82F-AB7E-4F0C-B829-FA1B9C415180}"/>
          </ac:spMkLst>
        </pc:spChg>
        <pc:spChg chg="add del">
          <ac:chgData name="Angela Drake" userId="S::adrake@acpsd.net::9746847e-df33-46c0-ab67-ddc0aa986004" providerId="AD" clId="Web-{8732B3B3-57CA-0A1C-DA26-F3262668B701}" dt="2018-11-29T00:33:21.305" v="7"/>
          <ac:spMkLst>
            <pc:docMk/>
            <pc:sldMk cId="109857222" sldId="256"/>
            <ac:spMk id="13" creationId="{71B2258F-86CA-4D4D-8270-BC05FCDEBFB3}"/>
          </ac:spMkLst>
        </pc:spChg>
        <pc:picChg chg="mod ord">
          <ac:chgData name="Angela Drake" userId="S::adrake@acpsd.net::9746847e-df33-46c0-ab67-ddc0aa986004" providerId="AD" clId="Web-{8732B3B3-57CA-0A1C-DA26-F3262668B701}" dt="2018-11-29T00:34:04.540" v="10" actId="1076"/>
          <ac:picMkLst>
            <pc:docMk/>
            <pc:sldMk cId="109857222" sldId="256"/>
            <ac:picMk id="4" creationId="{1806023F-020E-4327-9BD9-C8921C77E6EF}"/>
          </ac:picMkLst>
        </pc:picChg>
      </pc:sldChg>
      <pc:sldChg chg="addSp delSp modSp del mod setBg">
        <pc:chgData name="Angela Drake" userId="S::adrake@acpsd.net::9746847e-df33-46c0-ab67-ddc0aa986004" providerId="AD" clId="Web-{8732B3B3-57CA-0A1C-DA26-F3262668B701}" dt="2018-11-29T00:35:50.057" v="20"/>
        <pc:sldMkLst>
          <pc:docMk/>
          <pc:sldMk cId="780765928" sldId="257"/>
        </pc:sldMkLst>
        <pc:spChg chg="mod">
          <ac:chgData name="Angela Drake" userId="S::adrake@acpsd.net::9746847e-df33-46c0-ab67-ddc0aa986004" providerId="AD" clId="Web-{8732B3B3-57CA-0A1C-DA26-F3262668B701}" dt="2018-11-29T00:32:01.976" v="3"/>
          <ac:spMkLst>
            <pc:docMk/>
            <pc:sldMk cId="780765928" sldId="257"/>
            <ac:spMk id="2" creationId="{B13B687C-3D3A-40B4-9BE5-0C7339909446}"/>
          </ac:spMkLst>
        </pc:spChg>
        <pc:spChg chg="del">
          <ac:chgData name="Angela Drake" userId="S::adrake@acpsd.net::9746847e-df33-46c0-ab67-ddc0aa986004" providerId="AD" clId="Web-{8732B3B3-57CA-0A1C-DA26-F3262668B701}" dt="2018-11-29T00:32:01.976" v="3"/>
          <ac:spMkLst>
            <pc:docMk/>
            <pc:sldMk cId="780765928" sldId="257"/>
            <ac:spMk id="3" creationId="{3F3750D5-0293-4C31-8B77-0DAEC9A41BC8}"/>
          </ac:spMkLst>
        </pc:spChg>
        <pc:spChg chg="del mod">
          <ac:chgData name="Angela Drake" userId="S::adrake@acpsd.net::9746847e-df33-46c0-ab67-ddc0aa986004" providerId="AD" clId="Web-{8732B3B3-57CA-0A1C-DA26-F3262668B701}" dt="2018-11-29T00:31:50.836" v="2"/>
          <ac:spMkLst>
            <pc:docMk/>
            <pc:sldMk cId="780765928" sldId="257"/>
            <ac:spMk id="4" creationId="{00000000-0000-0000-0000-000000000000}"/>
          </ac:spMkLst>
        </pc:spChg>
        <pc:spChg chg="add">
          <ac:chgData name="Angela Drake" userId="S::adrake@acpsd.net::9746847e-df33-46c0-ab67-ddc0aa986004" providerId="AD" clId="Web-{8732B3B3-57CA-0A1C-DA26-F3262668B701}" dt="2018-11-29T00:32:01.976" v="3"/>
          <ac:spMkLst>
            <pc:docMk/>
            <pc:sldMk cId="780765928" sldId="257"/>
            <ac:spMk id="8" creationId="{23962611-DFD5-4092-AAFD-559E3DFCE2C9}"/>
          </ac:spMkLst>
        </pc:spChg>
        <pc:picChg chg="add">
          <ac:chgData name="Angela Drake" userId="S::adrake@acpsd.net::9746847e-df33-46c0-ab67-ddc0aa986004" providerId="AD" clId="Web-{8732B3B3-57CA-0A1C-DA26-F3262668B701}" dt="2018-11-29T00:32:01.976" v="3"/>
          <ac:picMkLst>
            <pc:docMk/>
            <pc:sldMk cId="780765928" sldId="257"/>
            <ac:picMk id="10" creationId="{2270F1FA-0425-408F-9861-80BF5AFB276D}"/>
          </ac:picMkLst>
        </pc:picChg>
      </pc:sldChg>
      <pc:sldChg chg="addSp modSp new del mod setBg setClrOvrMap">
        <pc:chgData name="Angela Drake" userId="S::adrake@acpsd.net::9746847e-df33-46c0-ab67-ddc0aa986004" providerId="AD" clId="Web-{8732B3B3-57CA-0A1C-DA26-F3262668B701}" dt="2018-11-29T00:39:27.699" v="40"/>
        <pc:sldMkLst>
          <pc:docMk/>
          <pc:sldMk cId="227142981" sldId="258"/>
        </pc:sldMkLst>
        <pc:spChg chg="mod">
          <ac:chgData name="Angela Drake" userId="S::adrake@acpsd.net::9746847e-df33-46c0-ab67-ddc0aa986004" providerId="AD" clId="Web-{8732B3B3-57CA-0A1C-DA26-F3262668B701}" dt="2018-11-29T00:33:37.243" v="8"/>
          <ac:spMkLst>
            <pc:docMk/>
            <pc:sldMk cId="227142981" sldId="258"/>
            <ac:spMk id="2" creationId="{3311E9DF-E14F-4AAE-BF11-68916BE845AF}"/>
          </ac:spMkLst>
        </pc:spChg>
        <pc:spChg chg="mod">
          <ac:chgData name="Angela Drake" userId="S::adrake@acpsd.net::9746847e-df33-46c0-ab67-ddc0aa986004" providerId="AD" clId="Web-{8732B3B3-57CA-0A1C-DA26-F3262668B701}" dt="2018-11-29T00:33:37.243" v="8"/>
          <ac:spMkLst>
            <pc:docMk/>
            <pc:sldMk cId="227142981" sldId="258"/>
            <ac:spMk id="3" creationId="{E91CBBB7-4DAE-42EA-B38E-5E4C3BC27CE5}"/>
          </ac:spMkLst>
        </pc:spChg>
        <pc:spChg chg="add">
          <ac:chgData name="Angela Drake" userId="S::adrake@acpsd.net::9746847e-df33-46c0-ab67-ddc0aa986004" providerId="AD" clId="Web-{8732B3B3-57CA-0A1C-DA26-F3262668B701}" dt="2018-11-29T00:33:37.243" v="8"/>
          <ac:spMkLst>
            <pc:docMk/>
            <pc:sldMk cId="227142981" sldId="258"/>
            <ac:spMk id="8" creationId="{5B336162-B533-4EFE-8BB3-8EBB4A5E32F8}"/>
          </ac:spMkLst>
        </pc:spChg>
      </pc:sldChg>
      <pc:sldChg chg="addSp delSp modSp new mod setBg">
        <pc:chgData name="Angela Drake" userId="S::adrake@acpsd.net::9746847e-df33-46c0-ab67-ddc0aa986004" providerId="AD" clId="Web-{8732B3B3-57CA-0A1C-DA26-F3262668B701}" dt="2018-11-29T00:39:03.152" v="39" actId="1076"/>
        <pc:sldMkLst>
          <pc:docMk/>
          <pc:sldMk cId="292802498" sldId="259"/>
        </pc:sldMkLst>
        <pc:spChg chg="del">
          <ac:chgData name="Angela Drake" userId="S::adrake@acpsd.net::9746847e-df33-46c0-ab67-ddc0aa986004" providerId="AD" clId="Web-{8732B3B3-57CA-0A1C-DA26-F3262668B701}" dt="2018-11-29T00:38:05.839" v="33"/>
          <ac:spMkLst>
            <pc:docMk/>
            <pc:sldMk cId="292802498" sldId="259"/>
            <ac:spMk id="3" creationId="{37809887-7002-413B-BC34-58DD6E92AF8F}"/>
          </ac:spMkLst>
        </pc:spChg>
        <pc:picChg chg="add mod ord">
          <ac:chgData name="Angela Drake" userId="S::adrake@acpsd.net::9746847e-df33-46c0-ab67-ddc0aa986004" providerId="AD" clId="Web-{8732B3B3-57CA-0A1C-DA26-F3262668B701}" dt="2018-11-29T00:39:03.152" v="39" actId="1076"/>
          <ac:picMkLst>
            <pc:docMk/>
            <pc:sldMk cId="292802498" sldId="259"/>
            <ac:picMk id="4" creationId="{DA4CAAEA-B993-43F3-93D0-390086540EBA}"/>
          </ac:picMkLst>
        </pc:picChg>
      </pc:sldChg>
      <pc:sldChg chg="modSp add del replId">
        <pc:chgData name="Angela Drake" userId="S::adrake@acpsd.net::9746847e-df33-46c0-ab67-ddc0aa986004" providerId="AD" clId="Web-{8732B3B3-57CA-0A1C-DA26-F3262668B701}" dt="2018-11-29T00:34:59.853" v="19"/>
        <pc:sldMkLst>
          <pc:docMk/>
          <pc:sldMk cId="462794929" sldId="259"/>
        </pc:sldMkLst>
        <pc:spChg chg="mod">
          <ac:chgData name="Angela Drake" userId="S::adrake@acpsd.net::9746847e-df33-46c0-ab67-ddc0aa986004" providerId="AD" clId="Web-{8732B3B3-57CA-0A1C-DA26-F3262668B701}" dt="2018-11-29T00:34:51.790" v="18" actId="20577"/>
          <ac:spMkLst>
            <pc:docMk/>
            <pc:sldMk cId="462794929" sldId="259"/>
            <ac:spMk id="8" creationId="{1DB7C82F-AB7E-4F0C-B829-FA1B9C415180}"/>
          </ac:spMkLst>
        </pc:spChg>
        <pc:picChg chg="mod">
          <ac:chgData name="Angela Drake" userId="S::adrake@acpsd.net::9746847e-df33-46c0-ab67-ddc0aa986004" providerId="AD" clId="Web-{8732B3B3-57CA-0A1C-DA26-F3262668B701}" dt="2018-11-29T00:34:46.978" v="16" actId="1076"/>
          <ac:picMkLst>
            <pc:docMk/>
            <pc:sldMk cId="462794929" sldId="259"/>
            <ac:picMk id="4" creationId="{1806023F-020E-4327-9BD9-C8921C77E6EF}"/>
          </ac:picMkLst>
        </pc:picChg>
      </pc:sldChg>
      <pc:sldChg chg="addSp delSp modSp new del mod setBg">
        <pc:chgData name="Angela Drake" userId="S::adrake@acpsd.net::9746847e-df33-46c0-ab67-ddc0aa986004" providerId="AD" clId="Web-{8732B3B3-57CA-0A1C-DA26-F3262668B701}" dt="2018-11-29T00:37:30.261" v="30"/>
        <pc:sldMkLst>
          <pc:docMk/>
          <pc:sldMk cId="2353050140" sldId="259"/>
        </pc:sldMkLst>
        <pc:spChg chg="add del mod">
          <ac:chgData name="Angela Drake" userId="S::adrake@acpsd.net::9746847e-df33-46c0-ab67-ddc0aa986004" providerId="AD" clId="Web-{8732B3B3-57CA-0A1C-DA26-F3262668B701}" dt="2018-11-29T00:37:18.714" v="29"/>
          <ac:spMkLst>
            <pc:docMk/>
            <pc:sldMk cId="2353050140" sldId="259"/>
            <ac:spMk id="2" creationId="{4B0EDF34-06D7-49BF-A615-ACB05556DC6D}"/>
          </ac:spMkLst>
        </pc:spChg>
      </pc:sldChg>
      <pc:sldChg chg="addSp modSp add replId">
        <pc:chgData name="Angela Drake" userId="S::adrake@acpsd.net::9746847e-df33-46c0-ab67-ddc0aa986004" providerId="AD" clId="Web-{8732B3B3-57CA-0A1C-DA26-F3262668B701}" dt="2018-11-29T00:41:25.466" v="50"/>
        <pc:sldMkLst>
          <pc:docMk/>
          <pc:sldMk cId="1907412130" sldId="260"/>
        </pc:sldMkLst>
        <pc:spChg chg="add mod ord">
          <ac:chgData name="Angela Drake" userId="S::adrake@acpsd.net::9746847e-df33-46c0-ab67-ddc0aa986004" providerId="AD" clId="Web-{8732B3B3-57CA-0A1C-DA26-F3262668B701}" dt="2018-11-29T00:41:25.466" v="50"/>
          <ac:spMkLst>
            <pc:docMk/>
            <pc:sldMk cId="1907412130" sldId="260"/>
            <ac:spMk id="3" creationId="{0E9817BB-A648-4DA0-92ED-9A5DCA88EE33}"/>
          </ac:spMkLst>
        </pc:spChg>
      </pc:sldChg>
    </pc:docChg>
  </pc:docChgLst>
  <pc:docChgLst>
    <pc:chgData name="Angela Drake" userId="S::adrake@acpsd.net::9746847e-df33-46c0-ab67-ddc0aa986004" providerId="AD" clId="Web-{E491790E-E967-4C16-8D27-4637AB715605}"/>
    <pc:docChg chg="addSld modSld">
      <pc:chgData name="Angela Drake" userId="S::adrake@acpsd.net::9746847e-df33-46c0-ab67-ddc0aa986004" providerId="AD" clId="Web-{E491790E-E967-4C16-8D27-4637AB715605}" dt="2018-11-29T00:20:57.318" v="63"/>
      <pc:docMkLst>
        <pc:docMk/>
      </pc:docMkLst>
      <pc:sldChg chg="addSp delSp modSp mod setBg setClrOvrMap">
        <pc:chgData name="Angela Drake" userId="S::adrake@acpsd.net::9746847e-df33-46c0-ab67-ddc0aa986004" providerId="AD" clId="Web-{E491790E-E967-4C16-8D27-4637AB715605}" dt="2018-11-29T00:20:57.318" v="63"/>
        <pc:sldMkLst>
          <pc:docMk/>
          <pc:sldMk cId="109857222" sldId="256"/>
        </pc:sldMkLst>
        <pc:spChg chg="mod">
          <ac:chgData name="Angela Drake" userId="S::adrake@acpsd.net::9746847e-df33-46c0-ab67-ddc0aa986004" providerId="AD" clId="Web-{E491790E-E967-4C16-8D27-4637AB715605}" dt="2018-11-29T00:20:10.520" v="60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Angela Drake" userId="S::adrake@acpsd.net::9746847e-df33-46c0-ab67-ddc0aa986004" providerId="AD" clId="Web-{E491790E-E967-4C16-8D27-4637AB715605}" dt="2018-11-29T00:20:10.520" v="60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Angela Drake" userId="S::adrake@acpsd.net::9746847e-df33-46c0-ab67-ddc0aa986004" providerId="AD" clId="Web-{E491790E-E967-4C16-8D27-4637AB715605}" dt="2018-11-29T00:19:26.035" v="48"/>
          <ac:spMkLst>
            <pc:docMk/>
            <pc:sldMk cId="109857222" sldId="256"/>
            <ac:spMk id="6" creationId="{87CC2527-562A-4F69-B487-4371E5B243E7}"/>
          </ac:spMkLst>
        </pc:spChg>
        <pc:spChg chg="add del">
          <ac:chgData name="Angela Drake" userId="S::adrake@acpsd.net::9746847e-df33-46c0-ab67-ddc0aa986004" providerId="AD" clId="Web-{E491790E-E967-4C16-8D27-4637AB715605}" dt="2018-11-29T00:20:10.520" v="60"/>
          <ac:spMkLst>
            <pc:docMk/>
            <pc:sldMk cId="109857222" sldId="256"/>
            <ac:spMk id="7" creationId="{1DB7C82F-AB7E-4F0C-B829-FA1B9C415180}"/>
          </ac:spMkLst>
        </pc:spChg>
        <pc:picChg chg="add mod ord">
          <ac:chgData name="Angela Drake" userId="S::adrake@acpsd.net::9746847e-df33-46c0-ab67-ddc0aa986004" providerId="AD" clId="Web-{E491790E-E967-4C16-8D27-4637AB715605}" dt="2018-11-29T00:20:10.520" v="60"/>
          <ac:picMkLst>
            <pc:docMk/>
            <pc:sldMk cId="109857222" sldId="256"/>
            <ac:picMk id="4" creationId="{1806023F-020E-4327-9BD9-C8921C77E6EF}"/>
          </ac:picMkLst>
        </pc:picChg>
        <pc:cxnChg chg="add del">
          <ac:chgData name="Angela Drake" userId="S::adrake@acpsd.net::9746847e-df33-46c0-ab67-ddc0aa986004" providerId="AD" clId="Web-{E491790E-E967-4C16-8D27-4637AB715605}" dt="2018-11-29T00:19:20.315" v="46"/>
          <ac:cxnSpMkLst>
            <pc:docMk/>
            <pc:sldMk cId="109857222" sldId="256"/>
            <ac:cxnSpMk id="9" creationId="{E126E481-B945-4179-BD79-05E96E9B29E1}"/>
          </ac:cxnSpMkLst>
        </pc:cxnChg>
        <pc:cxnChg chg="add del">
          <ac:chgData name="Angela Drake" userId="S::adrake@acpsd.net::9746847e-df33-46c0-ab67-ddc0aa986004" providerId="AD" clId="Web-{E491790E-E967-4C16-8D27-4637AB715605}" dt="2018-11-29T00:19:26.035" v="48"/>
          <ac:cxnSpMkLst>
            <pc:docMk/>
            <pc:sldMk cId="109857222" sldId="256"/>
            <ac:cxnSpMk id="11" creationId="{BCDAEC91-5BCE-4B55-9CC0-43EF94CB734B}"/>
          </ac:cxnSpMkLst>
        </pc:cxnChg>
        <pc:cxnChg chg="add">
          <ac:chgData name="Angela Drake" userId="S::adrake@acpsd.net::9746847e-df33-46c0-ab67-ddc0aa986004" providerId="AD" clId="Web-{E491790E-E967-4C16-8D27-4637AB715605}" dt="2018-11-29T00:20:10.520" v="60"/>
          <ac:cxnSpMkLst>
            <pc:docMk/>
            <pc:sldMk cId="109857222" sldId="256"/>
            <ac:cxnSpMk id="12" creationId="{E126E481-B945-4179-BD79-05E96E9B29E1}"/>
          </ac:cxnSpMkLst>
        </pc:cxnChg>
      </pc:sldChg>
      <pc:sldChg chg="new">
        <pc:chgData name="Angela Drake" userId="S::adrake@acpsd.net::9746847e-df33-46c0-ab67-ddc0aa986004" providerId="AD" clId="Web-{E491790E-E967-4C16-8D27-4637AB715605}" dt="2018-11-29T00:20:18.129" v="61"/>
        <pc:sldMkLst>
          <pc:docMk/>
          <pc:sldMk cId="780765928" sldId="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427CD-4C5D-4F32-8DE8-D990EBBB4C96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3B299-F1A3-4C7A-AF3B-88AA9FCA2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83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answer will be immediately provided on the following slide along with an explanation on how to best arrive at the correct answer.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3B299-F1A3-4C7A-AF3B-88AA9FCA2BF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71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Narration will resume at Instruction or the next goal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3B299-F1A3-4C7A-AF3B-88AA9FCA2BF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57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Narration will resume at</a:t>
            </a:r>
            <a:r>
              <a:rPr lang="en-US" baseline="0" dirty="0" smtClean="0"/>
              <a:t> instruction or in the Conclusion 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3B299-F1A3-4C7A-AF3B-88AA9FCA2BF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80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../slides/slide99.xml"/><Relationship Id="rId3" Type="http://schemas.openxmlformats.org/officeDocument/2006/relationships/slide" Target="../slides/slide12.xml"/><Relationship Id="rId7" Type="http://schemas.openxmlformats.org/officeDocument/2006/relationships/slide" Target="../slides/slide51.xml"/><Relationship Id="rId12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11" Type="http://schemas.openxmlformats.org/officeDocument/2006/relationships/slide" Target="../slides/slide66.xml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slide" Target="../slides/slide21.xml"/><Relationship Id="rId9" Type="http://schemas.openxmlformats.org/officeDocument/2006/relationships/slide" Target="../slides/slide33.xml"/><Relationship Id="rId1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3.xml"/><Relationship Id="rId13" Type="http://schemas.openxmlformats.org/officeDocument/2006/relationships/image" Target="../media/image6.png"/><Relationship Id="rId3" Type="http://schemas.openxmlformats.org/officeDocument/2006/relationships/slide" Target="../slides/slide21.xml"/><Relationship Id="rId7" Type="http://schemas.openxmlformats.org/officeDocument/2006/relationships/image" Target="../media/image3.png"/><Relationship Id="rId12" Type="http://schemas.openxmlformats.org/officeDocument/2006/relationships/slide" Target="../slides/slide99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51.xm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slide" Target="../slides/slide66.xml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../slides/slide99.xml"/><Relationship Id="rId3" Type="http://schemas.openxmlformats.org/officeDocument/2006/relationships/slide" Target="../slides/slide12.xml"/><Relationship Id="rId7" Type="http://schemas.openxmlformats.org/officeDocument/2006/relationships/slide" Target="../slides/slide51.xml"/><Relationship Id="rId12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11" Type="http://schemas.openxmlformats.org/officeDocument/2006/relationships/slide" Target="../slides/slide66.xml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slide" Target="../slides/slide21.xml"/><Relationship Id="rId9" Type="http://schemas.openxmlformats.org/officeDocument/2006/relationships/slide" Target="../slides/slide33.xml"/><Relationship Id="rId1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746627" y="4750895"/>
            <a:ext cx="4645251" cy="114786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2000" dirty="0">
                <a:cs typeface="Calibri"/>
              </a:rPr>
              <a:t>Let's read better! </a:t>
            </a:r>
          </a:p>
          <a:p>
            <a:pPr algn="l"/>
            <a:r>
              <a:rPr lang="en-US" sz="2000" dirty="0">
                <a:cs typeface="Calibri"/>
              </a:rPr>
              <a:t>Angela Drake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6172783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1806023F-020E-4327-9BD9-C8921C77E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884" r="19235"/>
          <a:stretch/>
        </p:blipFill>
        <p:spPr>
          <a:xfrm>
            <a:off x="21" y="10"/>
            <a:ext cx="6024135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674395" y="3184525"/>
            <a:ext cx="4789715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000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E9817BB-A648-4DA0-92ED-9A5DCA88EE33}"/>
              </a:ext>
            </a:extLst>
          </p:cNvPr>
          <p:cNvSpPr/>
          <p:nvPr userDrawn="1"/>
        </p:nvSpPr>
        <p:spPr>
          <a:xfrm>
            <a:off x="438007" y="465179"/>
            <a:ext cx="11315987" cy="5948589"/>
          </a:xfrm>
          <a:prstGeom prst="rect">
            <a:avLst/>
          </a:prstGeom>
          <a:gradFill flip="none" rotWithShape="1">
            <a:gsLst>
              <a:gs pos="90000">
                <a:schemeClr val="tx2">
                  <a:lumMod val="40000"/>
                  <a:lumOff val="6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151189" y="1978025"/>
            <a:ext cx="8202612" cy="3883025"/>
          </a:xfrm>
        </p:spPr>
        <p:txBody>
          <a:bodyPr/>
          <a:lstStyle>
            <a:lvl1pPr marL="0" indent="0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 userDrawn="1"/>
        </p:nvSpPr>
        <p:spPr>
          <a:xfrm>
            <a:off x="5918663" y="5542195"/>
            <a:ext cx="714895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Action Button: Forward or Next 10">
            <a:hlinkClick r:id="" action="ppaction://hlinkshowjump?jump=nextslide" highlightClick="1"/>
          </p:cNvPr>
          <p:cNvSpPr/>
          <p:nvPr userDrawn="1"/>
        </p:nvSpPr>
        <p:spPr>
          <a:xfrm>
            <a:off x="6716022" y="5542195"/>
            <a:ext cx="707247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" name="Picture 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DA4CAAEA-B993-43F3-93D0-390086540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57423" y="-1825661"/>
            <a:ext cx="5801784" cy="46822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" name="Title 12"/>
          <p:cNvSpPr>
            <a:spLocks noGrp="1"/>
          </p:cNvSpPr>
          <p:nvPr>
            <p:ph type="title"/>
          </p:nvPr>
        </p:nvSpPr>
        <p:spPr>
          <a:xfrm>
            <a:off x="2975957" y="365127"/>
            <a:ext cx="8377844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7" name="Action Button: Home 26">
            <a:hlinkClick r:id="" action="ppaction://hlinkshowjump?jump=firstslide" highlightClick="1"/>
          </p:cNvPr>
          <p:cNvSpPr/>
          <p:nvPr userDrawn="1"/>
        </p:nvSpPr>
        <p:spPr>
          <a:xfrm>
            <a:off x="3151189" y="5539378"/>
            <a:ext cx="798023" cy="767166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Action Button: Information 27">
            <a:hlinkClick r:id="rId3" action="ppaction://hlinksldjump" highlightClick="1"/>
          </p:cNvPr>
          <p:cNvSpPr/>
          <p:nvPr userDrawn="1"/>
        </p:nvSpPr>
        <p:spPr>
          <a:xfrm>
            <a:off x="9745751" y="5505566"/>
            <a:ext cx="897775" cy="789709"/>
          </a:xfrm>
          <a:prstGeom prst="actionButtonInformatio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480974" y="3175741"/>
            <a:ext cx="158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Goal 1.1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480974" y="3811529"/>
            <a:ext cx="158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Goal 1.2</a:t>
            </a:r>
            <a:endParaRPr lang="en-US" sz="3200" b="1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480974" y="4468233"/>
            <a:ext cx="158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Goal 1.3</a:t>
            </a:r>
            <a:endParaRPr lang="en-US" sz="3200" b="1" dirty="0"/>
          </a:p>
        </p:txBody>
      </p:sp>
      <p:sp>
        <p:nvSpPr>
          <p:cNvPr id="30" name="TextBox 29"/>
          <p:cNvSpPr txBox="1"/>
          <p:nvPr userDrawn="1"/>
        </p:nvSpPr>
        <p:spPr>
          <a:xfrm>
            <a:off x="480976" y="5093989"/>
            <a:ext cx="158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Goal 2.1</a:t>
            </a:r>
            <a:endParaRPr lang="en-US" sz="3200" b="1" dirty="0"/>
          </a:p>
        </p:txBody>
      </p:sp>
      <p:sp>
        <p:nvSpPr>
          <p:cNvPr id="31" name="TextBox 30"/>
          <p:cNvSpPr txBox="1"/>
          <p:nvPr userDrawn="1"/>
        </p:nvSpPr>
        <p:spPr>
          <a:xfrm>
            <a:off x="480978" y="5760725"/>
            <a:ext cx="158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Goal 2.2</a:t>
            </a:r>
            <a:endParaRPr lang="en-US" sz="3200" b="1" dirty="0"/>
          </a:p>
        </p:txBody>
      </p:sp>
      <p:pic>
        <p:nvPicPr>
          <p:cNvPr id="32" name="Picture 31" descr="nicu's &lt;strong&gt;clipart&lt;/strong&gt; collection - people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281" y="3058218"/>
            <a:ext cx="560977" cy="560977"/>
          </a:xfrm>
          <a:prstGeom prst="rect">
            <a:avLst/>
          </a:prstGeom>
        </p:spPr>
      </p:pic>
      <p:pic>
        <p:nvPicPr>
          <p:cNvPr id="33" name="Picture 32" descr="File:&lt;strong&gt;Tally marks&lt;/strong&gt;-Five-bar Gate.svg - Wikimedia Commons">
            <a:hlinkClick r:id="rId7" action="ppaction://hlinksldjump"/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544" y="4390697"/>
            <a:ext cx="517923" cy="457200"/>
          </a:xfrm>
          <a:prstGeom prst="rect">
            <a:avLst/>
          </a:prstGeom>
        </p:spPr>
      </p:pic>
      <p:pic>
        <p:nvPicPr>
          <p:cNvPr id="34" name="Picture 33" descr="File:&lt;strong&gt;Chain&lt;/strong&gt; link icon.png - Wikimedia Commons">
            <a:hlinkClick r:id="rId9" action="ppaction://hlinksldjump"/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061" y="3845035"/>
            <a:ext cx="581195" cy="244828"/>
          </a:xfrm>
          <a:prstGeom prst="rect">
            <a:avLst/>
          </a:prstGeom>
        </p:spPr>
      </p:pic>
      <p:pic>
        <p:nvPicPr>
          <p:cNvPr id="35" name="Picture 34" descr="Clipart - Bricks">
            <a:hlinkClick r:id="rId11" action="ppaction://hlinksldjump"/>
          </p:cNvPr>
          <p:cNvPicPr>
            <a:picLocks noChangeAspect="1"/>
          </p:cNvPicPr>
          <p:nvPr userDrawn="1"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050" y="5030528"/>
            <a:ext cx="582660" cy="506915"/>
          </a:xfrm>
          <a:prstGeom prst="rect">
            <a:avLst/>
          </a:prstGeom>
        </p:spPr>
      </p:pic>
      <p:pic>
        <p:nvPicPr>
          <p:cNvPr id="36" name="Picture 35" descr="Clipart - office-glass-magnify">
            <a:hlinkClick r:id="rId13" action="ppaction://hlinksldjump"/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75">
            <a:off x="2195080" y="5736661"/>
            <a:ext cx="348341" cy="4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16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E9817BB-A648-4DA0-92ED-9A5DCA88EE33}"/>
              </a:ext>
            </a:extLst>
          </p:cNvPr>
          <p:cNvSpPr/>
          <p:nvPr userDrawn="1"/>
        </p:nvSpPr>
        <p:spPr>
          <a:xfrm>
            <a:off x="438007" y="465179"/>
            <a:ext cx="11315987" cy="5948589"/>
          </a:xfrm>
          <a:prstGeom prst="rect">
            <a:avLst/>
          </a:prstGeom>
          <a:gradFill flip="none" rotWithShape="1">
            <a:gsLst>
              <a:gs pos="90000">
                <a:schemeClr val="tx2">
                  <a:lumMod val="40000"/>
                  <a:lumOff val="6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151189" y="1978025"/>
            <a:ext cx="8202612" cy="3883025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5" name="Picture 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DA4CAAEA-B993-43F3-93D0-390086540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57423" y="-1825661"/>
            <a:ext cx="5801784" cy="46822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6" name="Title 12"/>
          <p:cNvSpPr>
            <a:spLocks noGrp="1"/>
          </p:cNvSpPr>
          <p:nvPr>
            <p:ph type="title"/>
          </p:nvPr>
        </p:nvSpPr>
        <p:spPr>
          <a:xfrm>
            <a:off x="2975957" y="365127"/>
            <a:ext cx="8377844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7" name="TextBox 36"/>
          <p:cNvSpPr txBox="1"/>
          <p:nvPr userDrawn="1"/>
        </p:nvSpPr>
        <p:spPr>
          <a:xfrm>
            <a:off x="480974" y="3175741"/>
            <a:ext cx="158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Goal 1.1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480974" y="3811529"/>
            <a:ext cx="158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Goal 1.2</a:t>
            </a:r>
            <a:endParaRPr lang="en-US" sz="3200" b="1" dirty="0"/>
          </a:p>
        </p:txBody>
      </p:sp>
      <p:sp>
        <p:nvSpPr>
          <p:cNvPr id="39" name="TextBox 38"/>
          <p:cNvSpPr txBox="1"/>
          <p:nvPr userDrawn="1"/>
        </p:nvSpPr>
        <p:spPr>
          <a:xfrm>
            <a:off x="480974" y="4468233"/>
            <a:ext cx="158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Goal 1.3</a:t>
            </a:r>
            <a:endParaRPr lang="en-US" sz="3200" b="1" dirty="0"/>
          </a:p>
        </p:txBody>
      </p:sp>
      <p:sp>
        <p:nvSpPr>
          <p:cNvPr id="40" name="TextBox 39"/>
          <p:cNvSpPr txBox="1"/>
          <p:nvPr userDrawn="1"/>
        </p:nvSpPr>
        <p:spPr>
          <a:xfrm>
            <a:off x="480976" y="5093989"/>
            <a:ext cx="158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Goal 2.1</a:t>
            </a:r>
            <a:endParaRPr lang="en-US" sz="3200" b="1" dirty="0"/>
          </a:p>
        </p:txBody>
      </p:sp>
      <p:sp>
        <p:nvSpPr>
          <p:cNvPr id="41" name="TextBox 40"/>
          <p:cNvSpPr txBox="1"/>
          <p:nvPr userDrawn="1"/>
        </p:nvSpPr>
        <p:spPr>
          <a:xfrm>
            <a:off x="480978" y="5760725"/>
            <a:ext cx="158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Goal 2.2</a:t>
            </a:r>
            <a:endParaRPr lang="en-US" sz="3200" b="1" dirty="0"/>
          </a:p>
        </p:txBody>
      </p:sp>
      <p:sp>
        <p:nvSpPr>
          <p:cNvPr id="42" name="Action Button: Back or Previous 41">
            <a:hlinkClick r:id="" action="ppaction://hlinkshowjump?jump=previousslide" highlightClick="1"/>
          </p:cNvPr>
          <p:cNvSpPr/>
          <p:nvPr userDrawn="1"/>
        </p:nvSpPr>
        <p:spPr>
          <a:xfrm>
            <a:off x="5918663" y="5542195"/>
            <a:ext cx="714895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3" name="Action Button: Forward or Next 42">
            <a:hlinkClick r:id="" action="ppaction://hlinkshowjump?jump=nextslide" highlightClick="1"/>
          </p:cNvPr>
          <p:cNvSpPr/>
          <p:nvPr userDrawn="1"/>
        </p:nvSpPr>
        <p:spPr>
          <a:xfrm>
            <a:off x="6716022" y="5542195"/>
            <a:ext cx="707247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6" name="Action Button: Home 45">
            <a:hlinkClick r:id="" action="ppaction://hlinkshowjump?jump=firstslide" highlightClick="1"/>
          </p:cNvPr>
          <p:cNvSpPr/>
          <p:nvPr userDrawn="1"/>
        </p:nvSpPr>
        <p:spPr>
          <a:xfrm>
            <a:off x="3050772" y="5542196"/>
            <a:ext cx="798023" cy="767166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7" name="Action Button: Information 46">
            <a:hlinkClick r:id="rId3" action="ppaction://hlinksldjump" highlightClick="1"/>
          </p:cNvPr>
          <p:cNvSpPr/>
          <p:nvPr userDrawn="1"/>
        </p:nvSpPr>
        <p:spPr>
          <a:xfrm>
            <a:off x="9707882" y="5530925"/>
            <a:ext cx="897775" cy="789709"/>
          </a:xfrm>
          <a:prstGeom prst="actionButtonInformatio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24379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69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2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0E9817BB-A648-4DA0-92ED-9A5DCA88EE33}"/>
              </a:ext>
            </a:extLst>
          </p:cNvPr>
          <p:cNvSpPr/>
          <p:nvPr userDrawn="1"/>
        </p:nvSpPr>
        <p:spPr>
          <a:xfrm>
            <a:off x="438007" y="465179"/>
            <a:ext cx="11315987" cy="5948589"/>
          </a:xfrm>
          <a:prstGeom prst="rect">
            <a:avLst/>
          </a:prstGeom>
          <a:gradFill flip="none" rotWithShape="1">
            <a:gsLst>
              <a:gs pos="90000">
                <a:schemeClr val="tx2">
                  <a:lumMod val="40000"/>
                  <a:lumOff val="6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1" name="Picture 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DA4CAAEA-B993-43F3-93D0-390086540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57423" y="-1825661"/>
            <a:ext cx="5801784" cy="46822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3" name="TextBox 32"/>
          <p:cNvSpPr txBox="1"/>
          <p:nvPr userDrawn="1"/>
        </p:nvSpPr>
        <p:spPr>
          <a:xfrm>
            <a:off x="555784" y="3034420"/>
            <a:ext cx="158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Goal 1.1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55784" y="3670207"/>
            <a:ext cx="158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Goal 1.2</a:t>
            </a:r>
            <a:endParaRPr lang="en-US" sz="3200" b="1" dirty="0"/>
          </a:p>
        </p:txBody>
      </p:sp>
      <p:sp>
        <p:nvSpPr>
          <p:cNvPr id="35" name="TextBox 34"/>
          <p:cNvSpPr txBox="1"/>
          <p:nvPr userDrawn="1"/>
        </p:nvSpPr>
        <p:spPr>
          <a:xfrm>
            <a:off x="555784" y="4326912"/>
            <a:ext cx="158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Goal 1.3</a:t>
            </a:r>
            <a:endParaRPr lang="en-US" sz="3200" b="1"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555785" y="4952668"/>
            <a:ext cx="158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Goal 2.1</a:t>
            </a:r>
            <a:endParaRPr lang="en-US" sz="3200" b="1" dirty="0"/>
          </a:p>
        </p:txBody>
      </p:sp>
      <p:sp>
        <p:nvSpPr>
          <p:cNvPr id="37" name="TextBox 36"/>
          <p:cNvSpPr txBox="1"/>
          <p:nvPr userDrawn="1"/>
        </p:nvSpPr>
        <p:spPr>
          <a:xfrm>
            <a:off x="555788" y="5619404"/>
            <a:ext cx="158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Goal 2.2</a:t>
            </a:r>
            <a:endParaRPr lang="en-US" sz="3200" b="1" dirty="0"/>
          </a:p>
        </p:txBody>
      </p:sp>
      <p:sp>
        <p:nvSpPr>
          <p:cNvPr id="44" name="Title 43"/>
          <p:cNvSpPr>
            <a:spLocks noGrp="1"/>
          </p:cNvSpPr>
          <p:nvPr>
            <p:ph type="title"/>
          </p:nvPr>
        </p:nvSpPr>
        <p:spPr>
          <a:xfrm>
            <a:off x="3320143" y="365127"/>
            <a:ext cx="8033657" cy="1325563"/>
          </a:xfrm>
        </p:spPr>
        <p:txBody>
          <a:bodyPr>
            <a:norm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4" name="Picture 23" descr="nicu's &lt;strong&gt;clipart&lt;/strong&gt; collection - people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281" y="3058218"/>
            <a:ext cx="560977" cy="560977"/>
          </a:xfrm>
          <a:prstGeom prst="rect">
            <a:avLst/>
          </a:prstGeom>
        </p:spPr>
      </p:pic>
      <p:pic>
        <p:nvPicPr>
          <p:cNvPr id="25" name="Picture 24" descr="File:&lt;strong&gt;Tally marks&lt;/strong&gt;-Five-bar Gate.svg - Wikimedia Commons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544" y="4390697"/>
            <a:ext cx="517923" cy="457200"/>
          </a:xfrm>
          <a:prstGeom prst="rect">
            <a:avLst/>
          </a:prstGeom>
        </p:spPr>
      </p:pic>
      <p:pic>
        <p:nvPicPr>
          <p:cNvPr id="26" name="Picture 25" descr="File:&lt;strong&gt;Chain&lt;/strong&gt; link icon.png - Wikimedia Commons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061" y="3845035"/>
            <a:ext cx="581195" cy="244828"/>
          </a:xfrm>
          <a:prstGeom prst="rect">
            <a:avLst/>
          </a:prstGeom>
        </p:spPr>
      </p:pic>
      <p:pic>
        <p:nvPicPr>
          <p:cNvPr id="27" name="Picture 26" descr="Clipart - Bricks">
            <a:hlinkClick r:id="rId10" action="ppaction://hlinksldjump"/>
          </p:cNvPr>
          <p:cNvPicPr>
            <a:picLocks noChangeAspect="1"/>
          </p:cNvPicPr>
          <p:nvPr userDrawn="1"/>
        </p:nvPicPr>
        <p:blipFill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050" y="5030528"/>
            <a:ext cx="582660" cy="506915"/>
          </a:xfrm>
          <a:prstGeom prst="rect">
            <a:avLst/>
          </a:prstGeom>
        </p:spPr>
      </p:pic>
      <p:pic>
        <p:nvPicPr>
          <p:cNvPr id="28" name="Picture 27" descr="Clipart - office-glass-magnify">
            <a:hlinkClick r:id="rId12" action="ppaction://hlinksldjump"/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75">
            <a:off x="2195080" y="5736661"/>
            <a:ext cx="348341" cy="4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80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8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8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9817BB-A648-4DA0-92ED-9A5DCA88EE33}"/>
              </a:ext>
            </a:extLst>
          </p:cNvPr>
          <p:cNvSpPr/>
          <p:nvPr userDrawn="1"/>
        </p:nvSpPr>
        <p:spPr>
          <a:xfrm>
            <a:off x="438007" y="461449"/>
            <a:ext cx="11315987" cy="5948589"/>
          </a:xfrm>
          <a:prstGeom prst="rect">
            <a:avLst/>
          </a:prstGeom>
          <a:gradFill flip="none" rotWithShape="1">
            <a:gsLst>
              <a:gs pos="90000">
                <a:schemeClr val="tx2">
                  <a:lumMod val="40000"/>
                  <a:lumOff val="6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DA4CAAEA-B993-43F3-93D0-390086540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57423" y="-1825661"/>
            <a:ext cx="5801784" cy="46822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975957" y="1815265"/>
            <a:ext cx="8377844" cy="3870639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975957" y="365127"/>
            <a:ext cx="8377844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193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DA4CAAEA-B993-43F3-93D0-390086540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57423" y="-1825661"/>
            <a:ext cx="5801784" cy="46822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51189" y="1978025"/>
            <a:ext cx="8202612" cy="3883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12"/>
          <p:cNvSpPr>
            <a:spLocks noGrp="1"/>
          </p:cNvSpPr>
          <p:nvPr>
            <p:ph type="title"/>
          </p:nvPr>
        </p:nvSpPr>
        <p:spPr>
          <a:xfrm>
            <a:off x="2975957" y="365127"/>
            <a:ext cx="8377844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711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02772" y="365125"/>
            <a:ext cx="11484429" cy="6090104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99000">
                <a:schemeClr val="tx2">
                  <a:lumMod val="75000"/>
                  <a:alpha val="81000"/>
                </a:schemeClr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39688" y="1825625"/>
            <a:ext cx="8314113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itle 12"/>
          <p:cNvSpPr>
            <a:spLocks noGrp="1"/>
          </p:cNvSpPr>
          <p:nvPr>
            <p:ph type="title"/>
          </p:nvPr>
        </p:nvSpPr>
        <p:spPr>
          <a:xfrm>
            <a:off x="842359" y="365127"/>
            <a:ext cx="8377844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Action Button: Home 11">
            <a:hlinkClick r:id="" action="ppaction://hlinkshowjump?jump=firstslide" highlightClick="1"/>
          </p:cNvPr>
          <p:cNvSpPr/>
          <p:nvPr userDrawn="1"/>
        </p:nvSpPr>
        <p:spPr>
          <a:xfrm>
            <a:off x="3151189" y="5539378"/>
            <a:ext cx="798023" cy="767166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Action Button: Information 12">
            <a:hlinkClick r:id="rId3" action="ppaction://hlinksldjump" highlightClick="1"/>
          </p:cNvPr>
          <p:cNvSpPr/>
          <p:nvPr userDrawn="1"/>
        </p:nvSpPr>
        <p:spPr>
          <a:xfrm>
            <a:off x="9745751" y="5505566"/>
            <a:ext cx="897775" cy="789709"/>
          </a:xfrm>
          <a:prstGeom prst="actionButtonInformatio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480974" y="3175741"/>
            <a:ext cx="158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Goal 1.1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480974" y="3811529"/>
            <a:ext cx="158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Goal 1.2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480974" y="4468233"/>
            <a:ext cx="158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Goal 1.3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480976" y="5093989"/>
            <a:ext cx="158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Goal 2.1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480978" y="5760725"/>
            <a:ext cx="158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Goal 2.2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2" name="Picture 21" descr="nicu's &lt;strong&gt;clipart&lt;/strong&gt; collection - people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281" y="3058218"/>
            <a:ext cx="560977" cy="560977"/>
          </a:xfrm>
          <a:prstGeom prst="rect">
            <a:avLst/>
          </a:prstGeom>
        </p:spPr>
      </p:pic>
      <p:pic>
        <p:nvPicPr>
          <p:cNvPr id="29" name="Picture 28" descr="File:&lt;strong&gt;Tally marks&lt;/strong&gt;-Five-bar Gate.svg - Wikimedia Commons">
            <a:hlinkClick r:id="rId7" action="ppaction://hlinksldjump"/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544" y="4390697"/>
            <a:ext cx="517923" cy="457200"/>
          </a:xfrm>
          <a:prstGeom prst="rect">
            <a:avLst/>
          </a:prstGeom>
        </p:spPr>
      </p:pic>
      <p:pic>
        <p:nvPicPr>
          <p:cNvPr id="30" name="Picture 29" descr="File:&lt;strong&gt;Chain&lt;/strong&gt; link icon.png - Wikimedia Commons">
            <a:hlinkClick r:id="rId9" action="ppaction://hlinksldjump"/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061" y="3845035"/>
            <a:ext cx="581195" cy="244828"/>
          </a:xfrm>
          <a:prstGeom prst="rect">
            <a:avLst/>
          </a:prstGeom>
        </p:spPr>
      </p:pic>
      <p:pic>
        <p:nvPicPr>
          <p:cNvPr id="31" name="Picture 30" descr="Clipart - Bricks">
            <a:hlinkClick r:id="rId11" action="ppaction://hlinksldjump"/>
          </p:cNvPr>
          <p:cNvPicPr>
            <a:picLocks noChangeAspect="1"/>
          </p:cNvPicPr>
          <p:nvPr userDrawn="1"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050" y="5030528"/>
            <a:ext cx="582660" cy="506915"/>
          </a:xfrm>
          <a:prstGeom prst="rect">
            <a:avLst/>
          </a:prstGeom>
        </p:spPr>
      </p:pic>
      <p:pic>
        <p:nvPicPr>
          <p:cNvPr id="32" name="Picture 31" descr="Clipart - office-glass-magnify">
            <a:hlinkClick r:id="rId13" action="ppaction://hlinksldjump"/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75">
            <a:off x="2195080" y="5736661"/>
            <a:ext cx="348341" cy="4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88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E9817BB-A648-4DA0-92ED-9A5DCA88EE33}"/>
              </a:ext>
            </a:extLst>
          </p:cNvPr>
          <p:cNvSpPr/>
          <p:nvPr userDrawn="1"/>
        </p:nvSpPr>
        <p:spPr>
          <a:xfrm>
            <a:off x="438007" y="465179"/>
            <a:ext cx="11315987" cy="5948589"/>
          </a:xfrm>
          <a:prstGeom prst="rect">
            <a:avLst/>
          </a:prstGeom>
          <a:gradFill flip="none" rotWithShape="1">
            <a:gsLst>
              <a:gs pos="90000">
                <a:schemeClr val="tx2">
                  <a:lumMod val="40000"/>
                  <a:lumOff val="6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151189" y="1978025"/>
            <a:ext cx="8202612" cy="3883025"/>
          </a:xfrm>
        </p:spPr>
        <p:txBody>
          <a:bodyPr/>
          <a:lstStyle>
            <a:lvl1pPr marL="0" indent="0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 userDrawn="1"/>
        </p:nvSpPr>
        <p:spPr>
          <a:xfrm>
            <a:off x="5918663" y="5542195"/>
            <a:ext cx="714895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Action Button: Forward or Next 10">
            <a:hlinkClick r:id="" action="ppaction://hlinkshowjump?jump=nextslide" highlightClick="1"/>
          </p:cNvPr>
          <p:cNvSpPr/>
          <p:nvPr userDrawn="1"/>
        </p:nvSpPr>
        <p:spPr>
          <a:xfrm>
            <a:off x="6716022" y="5542195"/>
            <a:ext cx="707247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" name="Picture 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DA4CAAEA-B993-43F3-93D0-390086540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57423" y="-1825661"/>
            <a:ext cx="5801784" cy="46822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" name="Title 12"/>
          <p:cNvSpPr>
            <a:spLocks noGrp="1"/>
          </p:cNvSpPr>
          <p:nvPr>
            <p:ph type="title"/>
          </p:nvPr>
        </p:nvSpPr>
        <p:spPr>
          <a:xfrm>
            <a:off x="2975957" y="365127"/>
            <a:ext cx="8377844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7" name="Action Button: Home 26">
            <a:hlinkClick r:id="" action="ppaction://hlinkshowjump?jump=firstslide" highlightClick="1"/>
          </p:cNvPr>
          <p:cNvSpPr/>
          <p:nvPr userDrawn="1"/>
        </p:nvSpPr>
        <p:spPr>
          <a:xfrm>
            <a:off x="3151189" y="5539378"/>
            <a:ext cx="798023" cy="767166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Action Button: Information 27">
            <a:hlinkClick r:id="rId3" action="ppaction://hlinksldjump" highlightClick="1"/>
          </p:cNvPr>
          <p:cNvSpPr/>
          <p:nvPr userDrawn="1"/>
        </p:nvSpPr>
        <p:spPr>
          <a:xfrm>
            <a:off x="9745751" y="5505566"/>
            <a:ext cx="897775" cy="789709"/>
          </a:xfrm>
          <a:prstGeom prst="actionButtonInformatio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07716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27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6" r:id="rId6"/>
    <p:sldLayoutId id="2147483750" r:id="rId7"/>
    <p:sldLayoutId id="2147483751" r:id="rId8"/>
    <p:sldLayoutId id="2147483752" r:id="rId9"/>
    <p:sldLayoutId id="2147483757" r:id="rId10"/>
    <p:sldLayoutId id="2147483753" r:id="rId11"/>
    <p:sldLayoutId id="2147483754" r:id="rId12"/>
    <p:sldLayoutId id="2147483755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slide" Target="slide106.xml"/><Relationship Id="rId5" Type="http://schemas.openxmlformats.org/officeDocument/2006/relationships/slide" Target="slide105.xml"/><Relationship Id="rId4" Type="http://schemas.openxmlformats.org/officeDocument/2006/relationships/slide" Target="slide10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slide" Target="slide10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slide" Target="slide10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slide" Target="slide1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slide" Target="slide10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113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6" Type="http://schemas.openxmlformats.org/officeDocument/2006/relationships/image" Target="../media/image7.png"/><Relationship Id="rId5" Type="http://schemas.openxmlformats.org/officeDocument/2006/relationships/slide" Target="slide12.xml"/><Relationship Id="rId4" Type="http://schemas.openxmlformats.org/officeDocument/2006/relationships/slide" Target="slide11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1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slide" Target="slide113.xml"/><Relationship Id="rId5" Type="http://schemas.openxmlformats.org/officeDocument/2006/relationships/slide" Target="slide12.xml"/><Relationship Id="rId4" Type="http://schemas.openxmlformats.org/officeDocument/2006/relationships/hyperlink" Target="https://goo.gl/forms/wZWXhTeFXK6KeUKS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slide" Target="slide12.xml"/><Relationship Id="rId5" Type="http://schemas.openxmlformats.org/officeDocument/2006/relationships/image" Target="../media/image7.png"/><Relationship Id="rId4" Type="http://schemas.openxmlformats.org/officeDocument/2006/relationships/slide" Target="slide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slide" Target="slide12.xml"/><Relationship Id="rId5" Type="http://schemas.openxmlformats.org/officeDocument/2006/relationships/image" Target="../media/image7.png"/><Relationship Id="rId4" Type="http://schemas.openxmlformats.org/officeDocument/2006/relationships/slide" Target="slide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slide" Target="slide12.xml"/><Relationship Id="rId5" Type="http://schemas.openxmlformats.org/officeDocument/2006/relationships/image" Target="../media/image7.png"/><Relationship Id="rId4" Type="http://schemas.openxmlformats.org/officeDocument/2006/relationships/slide" Target="slide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slide" Target="slide12.xml"/><Relationship Id="rId5" Type="http://schemas.openxmlformats.org/officeDocument/2006/relationships/image" Target="../media/image7.png"/><Relationship Id="rId4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slide" Target="slide12.xml"/><Relationship Id="rId5" Type="http://schemas.openxmlformats.org/officeDocument/2006/relationships/image" Target="../media/image7.png"/><Relationship Id="rId4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12" Type="http://schemas.openxmlformats.org/officeDocument/2006/relationships/slide" Target="slide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slide" Target="slide19.xml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slide" Target="slide12.xml"/><Relationship Id="rId5" Type="http://schemas.openxmlformats.org/officeDocument/2006/relationships/image" Target="../media/image7.png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slide" Target="slide19.xml"/><Relationship Id="rId4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microsoft.com/office/2007/relationships/hdphoto" Target="../media/hdphoto1.wdp"/><Relationship Id="rId7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" Target="slide25.xml"/><Relationship Id="rId5" Type="http://schemas.openxmlformats.org/officeDocument/2006/relationships/slide" Target="slide24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" Target="slide28.xml"/><Relationship Id="rId5" Type="http://schemas.openxmlformats.org/officeDocument/2006/relationships/slide" Target="slide1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" Target="slide12.xml"/><Relationship Id="rId5" Type="http://schemas.openxmlformats.org/officeDocument/2006/relationships/slide" Target="slide28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" Target="slide28.xml"/><Relationship Id="rId5" Type="http://schemas.openxmlformats.org/officeDocument/2006/relationships/slide" Target="slide12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slide" Target="slide40.xml"/><Relationship Id="rId5" Type="http://schemas.openxmlformats.org/officeDocument/2006/relationships/slide" Target="slide39.xml"/><Relationship Id="rId4" Type="http://schemas.openxmlformats.org/officeDocument/2006/relationships/slide" Target="slide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slide" Target="slide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slide" Target="slide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5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slide" Target="slide5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slide" Target="slide57.xml"/><Relationship Id="rId5" Type="http://schemas.openxmlformats.org/officeDocument/2006/relationships/slide" Target="slide56.xml"/><Relationship Id="rId4" Type="http://schemas.openxmlformats.org/officeDocument/2006/relationships/slide" Target="slide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slide" Target="slide59.xml"/><Relationship Id="rId4" Type="http://schemas.openxmlformats.org/officeDocument/2006/relationships/slide" Target="slide4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slide" Target="slide59.xml"/><Relationship Id="rId4" Type="http://schemas.openxmlformats.org/officeDocument/2006/relationships/slide" Target="slide4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slide" Target="slide59.xml"/><Relationship Id="rId4" Type="http://schemas.openxmlformats.org/officeDocument/2006/relationships/slide" Target="slide4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slide" Target="slide6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7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slide" Target="slide71.xml"/><Relationship Id="rId5" Type="http://schemas.openxmlformats.org/officeDocument/2006/relationships/slide" Target="slide70.xml"/><Relationship Id="rId4" Type="http://schemas.openxmlformats.org/officeDocument/2006/relationships/slide" Target="slide6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slide" Target="slide9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slide" Target="slide7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slide" Target="slide7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slide" Target="slide7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6628" y="3701143"/>
            <a:ext cx="4645250" cy="971930"/>
          </a:xfrm>
        </p:spPr>
        <p:txBody>
          <a:bodyPr anchor="b">
            <a:normAutofit/>
          </a:bodyPr>
          <a:lstStyle/>
          <a:p>
            <a:pPr algn="l"/>
            <a:r>
              <a:rPr lang="en-US" b="1" dirty="0" err="1">
                <a:solidFill>
                  <a:schemeClr val="tx1"/>
                </a:solidFill>
                <a:latin typeface="+mn-lt"/>
                <a:cs typeface="Calibri Light"/>
              </a:rPr>
              <a:t>Lisons</a:t>
            </a:r>
            <a:r>
              <a:rPr lang="en-US" b="1" dirty="0">
                <a:solidFill>
                  <a:schemeClr val="tx1"/>
                </a:solidFill>
                <a:latin typeface="+mn-lt"/>
                <a:cs typeface="Calibri Ligh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n-lt"/>
                <a:cs typeface="Calibri Light"/>
              </a:rPr>
              <a:t>Mieux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746627" y="4750895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000" dirty="0">
                <a:cs typeface="Calibri"/>
              </a:rPr>
              <a:t>Let's read better! </a:t>
            </a:r>
          </a:p>
          <a:p>
            <a:pPr algn="l"/>
            <a:r>
              <a:rPr lang="en-US" sz="2000" dirty="0">
                <a:cs typeface="Calibri"/>
              </a:rPr>
              <a:t>Angela Drake</a:t>
            </a:r>
          </a:p>
        </p:txBody>
      </p:sp>
      <p:sp>
        <p:nvSpPr>
          <p:cNvPr id="8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1806023F-020E-4327-9BD9-C8921C77E6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84" r="19235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Objective </a:t>
            </a:r>
            <a:r>
              <a:rPr lang="en-US" dirty="0" smtClean="0"/>
              <a:t>2: </a:t>
            </a:r>
            <a:r>
              <a:rPr lang="en-US" dirty="0"/>
              <a:t>In this training, </a:t>
            </a:r>
            <a:r>
              <a:rPr lang="en-US" dirty="0" smtClean="0"/>
              <a:t>you will</a:t>
            </a:r>
            <a:r>
              <a:rPr lang="en-US" dirty="0"/>
              <a:t> </a:t>
            </a:r>
            <a:r>
              <a:rPr lang="en-US" dirty="0" smtClean="0"/>
              <a:t>use also </a:t>
            </a:r>
            <a:r>
              <a:rPr lang="en-US" dirty="0"/>
              <a:t>use a variety of context clues to help you understand the meaning of unfamiliar words.</a:t>
            </a:r>
          </a:p>
          <a:p>
            <a:pPr marL="0" indent="0">
              <a:buNone/>
            </a:pPr>
            <a:r>
              <a:rPr lang="en-US" dirty="0" smtClean="0"/>
              <a:t>Goal 2.1 By examining word order, find the </a:t>
            </a:r>
            <a:r>
              <a:rPr lang="en-US" dirty="0"/>
              <a:t>meaning of unfamiliar </a:t>
            </a:r>
            <a:r>
              <a:rPr lang="en-US" dirty="0" smtClean="0"/>
              <a:t>words in </a:t>
            </a:r>
            <a:r>
              <a:rPr lang="en-US" dirty="0"/>
              <a:t>an authentic passage of text.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2975956" y="780763"/>
            <a:ext cx="8377844" cy="61458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Introduction (9/18) </a:t>
            </a:r>
            <a:br>
              <a:rPr lang="en-US" b="1" dirty="0" smtClean="0">
                <a:latin typeface="+mn-lt"/>
              </a:rPr>
            </a:br>
            <a:r>
              <a:rPr lang="en-US" dirty="0" smtClean="0"/>
              <a:t>Objectives </a:t>
            </a:r>
            <a:endParaRPr lang="en-US" dirty="0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Forward or Next 10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6831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91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Pretest: Assessment Item </a:t>
            </a:r>
            <a:r>
              <a:rPr lang="en-US" dirty="0" smtClean="0"/>
              <a:t>2.2.1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Read </a:t>
            </a:r>
            <a:r>
              <a:rPr lang="en-US" dirty="0"/>
              <a:t>the passage fully. Review each of the four choices completely before selecting an answer.</a:t>
            </a:r>
          </a:p>
          <a:p>
            <a:pPr marL="0" indent="0">
              <a:buNone/>
            </a:pPr>
            <a:r>
              <a:rPr lang="en-US" dirty="0"/>
              <a:t>You will proceed to directly to </a:t>
            </a:r>
            <a:r>
              <a:rPr lang="en-US" dirty="0" smtClean="0"/>
              <a:t>the posttest if </a:t>
            </a:r>
            <a:r>
              <a:rPr lang="en-US" dirty="0"/>
              <a:t>you answer this question correctly.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Pre-test</a:t>
            </a:r>
            <a:br>
              <a:rPr lang="en-US" dirty="0" smtClean="0"/>
            </a:br>
            <a:r>
              <a:rPr lang="en-US" dirty="0" smtClean="0"/>
              <a:t>Goal 2.2: Use pictures, headings, and captions</a:t>
            </a:r>
            <a:endParaRPr lang="en-US" dirty="0"/>
          </a:p>
        </p:txBody>
      </p:sp>
      <p:pic>
        <p:nvPicPr>
          <p:cNvPr id="8" name="Picture 7" descr="Clipart - office-glass-magnif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75">
            <a:off x="10505185" y="1664866"/>
            <a:ext cx="886264" cy="1197654"/>
          </a:xfrm>
          <a:prstGeom prst="rect">
            <a:avLst/>
          </a:prstGeom>
        </p:spPr>
      </p:pic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5117" y="2971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50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7"/>
            <a:ext cx="8314113" cy="5019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Pretest: Assessment Item </a:t>
            </a:r>
            <a:r>
              <a:rPr lang="en-US" dirty="0" smtClean="0"/>
              <a:t>2.2.1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Pre-test</a:t>
            </a:r>
            <a:br>
              <a:rPr lang="en-US" dirty="0"/>
            </a:br>
            <a:r>
              <a:rPr lang="en-US" dirty="0"/>
              <a:t>Goal 2.2: Use pictures, headings, and captions</a:t>
            </a:r>
            <a:endParaRPr lang="en-US" b="0" dirty="0"/>
          </a:p>
        </p:txBody>
      </p:sp>
      <p:pic>
        <p:nvPicPr>
          <p:cNvPr id="8" name="Picture 7" descr="Clipart - office-glass-magnif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75">
            <a:off x="10505185" y="1664866"/>
            <a:ext cx="886264" cy="1197654"/>
          </a:xfrm>
          <a:prstGeom prst="rect">
            <a:avLst/>
          </a:prstGeom>
        </p:spPr>
      </p:pic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0"/>
          <a:stretch/>
        </p:blipFill>
        <p:spPr>
          <a:xfrm>
            <a:off x="4317858" y="2327566"/>
            <a:ext cx="6210818" cy="28512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84954" y="5172863"/>
            <a:ext cx="292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DeMado</a:t>
            </a:r>
            <a:r>
              <a:rPr lang="en-US" dirty="0"/>
              <a:t> et al., 2008, p. 174)</a:t>
            </a:r>
          </a:p>
        </p:txBody>
      </p:sp>
    </p:spTree>
    <p:extLst>
      <p:ext uri="{BB962C8B-B14F-4D97-AF65-F5344CB8AC3E}">
        <p14:creationId xmlns:p14="http://schemas.microsoft.com/office/powerpoint/2010/main" val="1815320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7"/>
            <a:ext cx="8314113" cy="5019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Pretest: Assessment Item </a:t>
            </a:r>
            <a:r>
              <a:rPr lang="en-US" dirty="0" smtClean="0"/>
              <a:t>2.2.1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Pre-test</a:t>
            </a:r>
            <a:br>
              <a:rPr lang="en-US" dirty="0"/>
            </a:br>
            <a:r>
              <a:rPr lang="en-US" dirty="0"/>
              <a:t>Goal 2.2: Use pictures, headings, and captions</a:t>
            </a:r>
            <a:endParaRPr lang="en-US" b="0" dirty="0"/>
          </a:p>
        </p:txBody>
      </p:sp>
      <p:pic>
        <p:nvPicPr>
          <p:cNvPr id="8" name="Picture 7" descr="Clipart - office-glass-magnif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75">
            <a:off x="10505185" y="1664866"/>
            <a:ext cx="886264" cy="11976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69382" y="2894852"/>
            <a:ext cx="376843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What does the word “eau” mean”?</a:t>
            </a:r>
            <a:endParaRPr lang="en-US" dirty="0">
              <a:solidFill>
                <a:srgbClr val="000000"/>
              </a:solidFill>
              <a:latin typeface="Gill Sans MT" panose="020B0502020104020203" pitchFamily="34" charset="0"/>
              <a:ea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83237" y="3462140"/>
            <a:ext cx="276259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  <a:hlinkClick r:id="rId3" action="ppaction://hlinksldjump"/>
              </a:rPr>
              <a:t>a) the Mediterranean Sea</a:t>
            </a:r>
            <a:endParaRPr lang="en-US" dirty="0">
              <a:solidFill>
                <a:srgbClr val="000000"/>
              </a:solidFill>
              <a:latin typeface="Gill Sans MT" panose="020B0502020104020203" pitchFamily="34" charset="0"/>
              <a:ea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83237" y="3967467"/>
            <a:ext cx="32641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  <a:hlinkClick r:id="rId4" action="ppaction://hlinksldjump"/>
              </a:rPr>
              <a:t>b) fun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83237" y="4455802"/>
            <a:ext cx="2228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  <a:hlinkClick r:id="rId5" action="ppaction://hlinksldjump"/>
              </a:rPr>
              <a:t>c) water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793471" y="4905319"/>
            <a:ext cx="2921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  <a:hlinkClick r:id="rId6" action="ppaction://hlinksldjump"/>
              </a:rPr>
              <a:t>d) kayaking</a:t>
            </a:r>
            <a:endParaRPr lang="en-US" dirty="0"/>
          </a:p>
        </p:txBody>
      </p:sp>
      <p:pic>
        <p:nvPicPr>
          <p:cNvPr id="14" name="Picture 13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0"/>
          <a:stretch/>
        </p:blipFill>
        <p:spPr>
          <a:xfrm>
            <a:off x="3168620" y="2777264"/>
            <a:ext cx="4365395" cy="212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09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7"/>
            <a:ext cx="8314113" cy="5019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Pretest: Assessment Item </a:t>
            </a:r>
            <a:r>
              <a:rPr lang="en-US" dirty="0" smtClean="0"/>
              <a:t>2.2.1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Pre-test</a:t>
            </a:r>
            <a:br>
              <a:rPr lang="en-US" dirty="0"/>
            </a:br>
            <a:r>
              <a:rPr lang="en-US" dirty="0"/>
              <a:t>Goal 2.2: Use pictures, headings, and captions</a:t>
            </a:r>
          </a:p>
        </p:txBody>
      </p:sp>
      <p:pic>
        <p:nvPicPr>
          <p:cNvPr id="8" name="Picture 7" descr="Clipart - office-glass-magnif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75">
            <a:off x="10505185" y="1664866"/>
            <a:ext cx="886264" cy="11976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69382" y="2894852"/>
            <a:ext cx="376843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What does the word “eau” mean”?</a:t>
            </a:r>
            <a:endParaRPr lang="en-US" dirty="0">
              <a:solidFill>
                <a:srgbClr val="000000"/>
              </a:solidFill>
              <a:latin typeface="Gill Sans MT" panose="020B0502020104020203" pitchFamily="34" charset="0"/>
              <a:ea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83237" y="3462142"/>
            <a:ext cx="4020588" cy="1813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A) Sorry! While the Mediterranean Sea,  la </a:t>
            </a:r>
            <a:r>
              <a:rPr lang="en-US" dirty="0" err="1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mer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Méditerranée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, is written in the text, it is not the heading,  “Eau, ”of this text.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i="1" dirty="0"/>
              <a:t>Begin this section by clicking on the star.</a:t>
            </a:r>
          </a:p>
        </p:txBody>
      </p:sp>
      <p:pic>
        <p:nvPicPr>
          <p:cNvPr id="14" name="Picture 1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0"/>
          <a:stretch/>
        </p:blipFill>
        <p:spPr>
          <a:xfrm>
            <a:off x="3168620" y="2777264"/>
            <a:ext cx="4365395" cy="212805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087391" y="5542195"/>
            <a:ext cx="781396" cy="767166"/>
            <a:chOff x="5054803" y="5553466"/>
            <a:chExt cx="781396" cy="767166"/>
          </a:xfrm>
        </p:grpSpPr>
        <p:sp>
          <p:nvSpPr>
            <p:cNvPr id="16" name="Action Button: Custom 15">
              <a:hlinkClick r:id="" action="ppaction://noaction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5-Point Star 16">
              <a:hlinkClick r:id="rId4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4717310" y="4985687"/>
            <a:ext cx="292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DeMado</a:t>
            </a:r>
            <a:r>
              <a:rPr lang="en-US" dirty="0"/>
              <a:t> et al., 2008, p. 174)</a:t>
            </a:r>
          </a:p>
        </p:txBody>
      </p:sp>
    </p:spTree>
    <p:extLst>
      <p:ext uri="{BB962C8B-B14F-4D97-AF65-F5344CB8AC3E}">
        <p14:creationId xmlns:p14="http://schemas.microsoft.com/office/powerpoint/2010/main" val="290953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7"/>
            <a:ext cx="8314113" cy="5019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Pretest: Assessment Item </a:t>
            </a:r>
            <a:r>
              <a:rPr lang="en-US" dirty="0" smtClean="0"/>
              <a:t>2.2.1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Pre-test</a:t>
            </a:r>
            <a:br>
              <a:rPr lang="en-US" dirty="0"/>
            </a:br>
            <a:r>
              <a:rPr lang="en-US" dirty="0"/>
              <a:t>Goal 2.2: Use pictures, headings, and captions</a:t>
            </a:r>
          </a:p>
        </p:txBody>
      </p:sp>
      <p:pic>
        <p:nvPicPr>
          <p:cNvPr id="8" name="Picture 7" descr="Clipart - office-glass-magnif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75">
            <a:off x="10505185" y="1664866"/>
            <a:ext cx="886264" cy="11976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69382" y="2894852"/>
            <a:ext cx="376843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What does the word “eau” mean”?</a:t>
            </a:r>
            <a:endParaRPr lang="en-US" dirty="0">
              <a:solidFill>
                <a:srgbClr val="000000"/>
              </a:solidFill>
              <a:latin typeface="Gill Sans MT" panose="020B0502020104020203" pitchFamily="34" charset="0"/>
              <a:ea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69382" y="3393671"/>
            <a:ext cx="39128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B) Not quite.  While this activity does look like fun, the word “Eau” will relate to both the photo and the activities listed in the text.</a:t>
            </a:r>
          </a:p>
          <a:p>
            <a:endParaRPr lang="en-US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r>
              <a:rPr lang="en-US" i="1" dirty="0"/>
              <a:t>Begin this section by clicking on the star.</a:t>
            </a:r>
          </a:p>
          <a:p>
            <a:endParaRPr lang="en-US" dirty="0"/>
          </a:p>
        </p:txBody>
      </p:sp>
      <p:pic>
        <p:nvPicPr>
          <p:cNvPr id="14" name="Picture 1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0"/>
          <a:stretch/>
        </p:blipFill>
        <p:spPr>
          <a:xfrm>
            <a:off x="3168620" y="2777264"/>
            <a:ext cx="4365395" cy="212805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087391" y="5542195"/>
            <a:ext cx="781396" cy="767166"/>
            <a:chOff x="5054803" y="5553466"/>
            <a:chExt cx="781396" cy="767166"/>
          </a:xfrm>
        </p:grpSpPr>
        <p:sp>
          <p:nvSpPr>
            <p:cNvPr id="16" name="Action Button: Custom 15">
              <a:hlinkClick r:id="" action="ppaction://noaction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5-Point Star 16">
              <a:hlinkClick r:id="rId4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4717310" y="4985687"/>
            <a:ext cx="292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DeMado</a:t>
            </a:r>
            <a:r>
              <a:rPr lang="en-US" dirty="0"/>
              <a:t> et al., 2008, p. 174)</a:t>
            </a:r>
          </a:p>
        </p:txBody>
      </p:sp>
    </p:spTree>
    <p:extLst>
      <p:ext uri="{BB962C8B-B14F-4D97-AF65-F5344CB8AC3E}">
        <p14:creationId xmlns:p14="http://schemas.microsoft.com/office/powerpoint/2010/main" val="3963597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7"/>
            <a:ext cx="8314113" cy="5019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Pretest: Assessment Item </a:t>
            </a:r>
            <a:r>
              <a:rPr lang="en-US" dirty="0" smtClean="0"/>
              <a:t>2.2.1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Pre-test</a:t>
            </a:r>
            <a:br>
              <a:rPr lang="en-US" dirty="0"/>
            </a:br>
            <a:r>
              <a:rPr lang="en-US" dirty="0"/>
              <a:t>Goal 2.2: Use pictures, headings, and captions</a:t>
            </a:r>
          </a:p>
        </p:txBody>
      </p:sp>
      <p:pic>
        <p:nvPicPr>
          <p:cNvPr id="8" name="Picture 7" descr="Clipart - office-glass-magnif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75">
            <a:off x="10505185" y="1664866"/>
            <a:ext cx="886264" cy="11976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69382" y="2894852"/>
            <a:ext cx="376843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What does the word “eau” mean”?</a:t>
            </a:r>
            <a:endParaRPr lang="en-US" dirty="0">
              <a:solidFill>
                <a:srgbClr val="000000"/>
              </a:solidFill>
              <a:latin typeface="Gill Sans MT" panose="020B0502020104020203" pitchFamily="34" charset="0"/>
              <a:ea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65515" y="3347064"/>
            <a:ext cx="37392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C) Nicely done! The </a:t>
            </a:r>
            <a:r>
              <a:rPr lang="en-US" dirty="0" smtClean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photo, 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along with the words </a:t>
            </a:r>
            <a:r>
              <a:rPr lang="en-US" dirty="0" err="1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funboard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, surf, kayak and </a:t>
            </a:r>
            <a:r>
              <a:rPr lang="en-US" dirty="0" err="1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nautique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, all draw you to </a:t>
            </a:r>
            <a:r>
              <a:rPr lang="en-US" dirty="0" err="1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devine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that the heading, “eau,” means water. </a:t>
            </a:r>
          </a:p>
          <a:p>
            <a:endParaRPr lang="en-US" i="1" dirty="0"/>
          </a:p>
          <a:p>
            <a:r>
              <a:rPr lang="en-US" i="1" dirty="0"/>
              <a:t>Click on the end arrow to advance to the posttest</a:t>
            </a:r>
          </a:p>
        </p:txBody>
      </p:sp>
      <p:pic>
        <p:nvPicPr>
          <p:cNvPr id="14" name="Picture 1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0"/>
          <a:stretch/>
        </p:blipFill>
        <p:spPr>
          <a:xfrm>
            <a:off x="3168620" y="2777264"/>
            <a:ext cx="4365395" cy="2128057"/>
          </a:xfrm>
          <a:prstGeom prst="rect">
            <a:avLst/>
          </a:prstGeom>
        </p:spPr>
      </p:pic>
      <p:sp>
        <p:nvSpPr>
          <p:cNvPr id="15" name="Action Button: End 14">
            <a:hlinkClick r:id="rId4" action="ppaction://hlinksldjump" highlightClick="1"/>
          </p:cNvPr>
          <p:cNvSpPr/>
          <p:nvPr/>
        </p:nvSpPr>
        <p:spPr>
          <a:xfrm>
            <a:off x="7505733" y="5542195"/>
            <a:ext cx="714895" cy="767166"/>
          </a:xfrm>
          <a:prstGeom prst="actionButtonEn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17310" y="4985687"/>
            <a:ext cx="292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DeMado</a:t>
            </a:r>
            <a:r>
              <a:rPr lang="en-US" dirty="0"/>
              <a:t> et al., 2008, p. 174)</a:t>
            </a:r>
          </a:p>
        </p:txBody>
      </p:sp>
    </p:spTree>
    <p:extLst>
      <p:ext uri="{BB962C8B-B14F-4D97-AF65-F5344CB8AC3E}">
        <p14:creationId xmlns:p14="http://schemas.microsoft.com/office/powerpoint/2010/main" val="268944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7"/>
            <a:ext cx="8314113" cy="5019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Pretest: Assessment Item </a:t>
            </a:r>
            <a:r>
              <a:rPr lang="en-US" dirty="0" smtClean="0"/>
              <a:t>2.2.1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Pre-test</a:t>
            </a:r>
            <a:br>
              <a:rPr lang="en-US" dirty="0"/>
            </a:br>
            <a:r>
              <a:rPr lang="en-US" dirty="0"/>
              <a:t>Goal 2.2: Use pictures, headings, and captions</a:t>
            </a:r>
          </a:p>
        </p:txBody>
      </p:sp>
      <p:pic>
        <p:nvPicPr>
          <p:cNvPr id="8" name="Picture 7" descr="Clipart - office-glass-magnif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75">
            <a:off x="10505185" y="1664866"/>
            <a:ext cx="886264" cy="11976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69382" y="2894852"/>
            <a:ext cx="376843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What does the word “eau” mean”?</a:t>
            </a:r>
            <a:endParaRPr lang="en-US" dirty="0">
              <a:solidFill>
                <a:srgbClr val="000000"/>
              </a:solidFill>
              <a:latin typeface="Gill Sans MT" panose="020B0502020104020203" pitchFamily="34" charset="0"/>
              <a:ea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69382" y="3393669"/>
            <a:ext cx="39128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D) Nice attempt. While kayaking </a:t>
            </a:r>
            <a:r>
              <a:rPr lang="en-US" i="1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is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the activity in the photo, the text does indeed mention the activity of kayaking, so “eau” probably does not mean kayaking.</a:t>
            </a:r>
          </a:p>
          <a:p>
            <a:endParaRPr lang="en-US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r>
              <a:rPr lang="en-US" i="1" dirty="0"/>
              <a:t>Begin this section by clicking on the star.</a:t>
            </a:r>
          </a:p>
          <a:p>
            <a:endParaRPr lang="en-US" dirty="0"/>
          </a:p>
        </p:txBody>
      </p:sp>
      <p:pic>
        <p:nvPicPr>
          <p:cNvPr id="14" name="Picture 1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0"/>
          <a:stretch/>
        </p:blipFill>
        <p:spPr>
          <a:xfrm>
            <a:off x="3168620" y="2777264"/>
            <a:ext cx="4365395" cy="212805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087391" y="5542195"/>
            <a:ext cx="781396" cy="767166"/>
            <a:chOff x="5054803" y="5553466"/>
            <a:chExt cx="781396" cy="767166"/>
          </a:xfrm>
        </p:grpSpPr>
        <p:sp>
          <p:nvSpPr>
            <p:cNvPr id="16" name="Action Button: Custom 15">
              <a:hlinkClick r:id="" action="ppaction://noaction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5-Point Star 16">
              <a:hlinkClick r:id="rId4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4717310" y="4985687"/>
            <a:ext cx="292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DeMado</a:t>
            </a:r>
            <a:r>
              <a:rPr lang="en-US" dirty="0"/>
              <a:t> et al., 2008, p. 174)</a:t>
            </a:r>
          </a:p>
        </p:txBody>
      </p:sp>
    </p:spTree>
    <p:extLst>
      <p:ext uri="{BB962C8B-B14F-4D97-AF65-F5344CB8AC3E}">
        <p14:creationId xmlns:p14="http://schemas.microsoft.com/office/powerpoint/2010/main" val="3099347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word’s position on the page might give </a:t>
            </a:r>
            <a:r>
              <a:rPr lang="en-US" dirty="0" smtClean="0"/>
              <a:t>away</a:t>
            </a:r>
          </a:p>
          <a:p>
            <a:pPr marL="0" indent="0">
              <a:buNone/>
            </a:pPr>
            <a:r>
              <a:rPr lang="en-US" dirty="0" smtClean="0"/>
              <a:t>   its </a:t>
            </a:r>
            <a:r>
              <a:rPr lang="en-US" dirty="0"/>
              <a:t>function, its purpose, or its meaning.</a:t>
            </a:r>
          </a:p>
          <a:p>
            <a:pPr lvl="1"/>
            <a:r>
              <a:rPr lang="en-US" b="1" dirty="0"/>
              <a:t>Titles </a:t>
            </a:r>
            <a:r>
              <a:rPr lang="en-US" dirty="0"/>
              <a:t>at the top of the page,</a:t>
            </a:r>
            <a:r>
              <a:rPr lang="en-US" b="1" dirty="0"/>
              <a:t> headings </a:t>
            </a:r>
            <a:r>
              <a:rPr lang="en-US" dirty="0"/>
              <a:t>at the top of a section, and </a:t>
            </a:r>
            <a:r>
              <a:rPr lang="en-US" b="1" dirty="0"/>
              <a:t>captions </a:t>
            </a:r>
            <a:r>
              <a:rPr lang="en-US" dirty="0"/>
              <a:t>below or next to a picture can give you a sense of what the page, section, or picture is about.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1659983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Instruction (1/3)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2.2: Use pictures, headings, and captions</a:t>
            </a:r>
          </a:p>
        </p:txBody>
      </p:sp>
      <p:pic>
        <p:nvPicPr>
          <p:cNvPr id="8" name="Picture 7" descr="Clipart - office-glass-magnif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75">
            <a:off x="10505185" y="1664866"/>
            <a:ext cx="886264" cy="1197654"/>
          </a:xfrm>
          <a:prstGeom prst="rect">
            <a:avLst/>
          </a:prstGeom>
        </p:spPr>
      </p:pic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2875" y="30787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505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word’s position on the page might give away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its </a:t>
            </a:r>
            <a:r>
              <a:rPr lang="en-US" dirty="0"/>
              <a:t>function, its purpose, or its meaning.</a:t>
            </a:r>
          </a:p>
          <a:p>
            <a:pPr lvl="1"/>
            <a:r>
              <a:rPr lang="en-US" b="1" dirty="0"/>
              <a:t>Captions </a:t>
            </a:r>
            <a:r>
              <a:rPr lang="en-US" dirty="0"/>
              <a:t>provide a summary of a picture, text box or diagram.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1452165" cy="1325563"/>
          </a:xfrm>
        </p:spPr>
        <p:txBody>
          <a:bodyPr>
            <a:normAutofit/>
          </a:bodyPr>
          <a:lstStyle/>
          <a:p>
            <a:r>
              <a:rPr lang="en-US" dirty="0"/>
              <a:t>Instruction </a:t>
            </a:r>
            <a:r>
              <a:rPr lang="en-US" dirty="0" smtClean="0"/>
              <a:t>(2/3)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2.2: Use pictures, headings, and captions</a:t>
            </a:r>
          </a:p>
        </p:txBody>
      </p:sp>
      <p:pic>
        <p:nvPicPr>
          <p:cNvPr id="8" name="Picture 7" descr="Clipart - office-glass-magnif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75">
            <a:off x="10505185" y="1664866"/>
            <a:ext cx="886264" cy="1197654"/>
          </a:xfrm>
          <a:prstGeom prst="rect">
            <a:avLst/>
          </a:prstGeom>
        </p:spPr>
      </p:pic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9675" y="30787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95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word’s position on the page might give away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its </a:t>
            </a:r>
            <a:r>
              <a:rPr lang="en-US" dirty="0"/>
              <a:t>function, its purpose, or its meaning.</a:t>
            </a:r>
          </a:p>
          <a:p>
            <a:pPr lvl="1"/>
            <a:r>
              <a:rPr lang="en-US" dirty="0"/>
              <a:t>You can use</a:t>
            </a:r>
            <a:r>
              <a:rPr lang="en-US" b="1" dirty="0"/>
              <a:t> pictures </a:t>
            </a:r>
            <a:r>
              <a:rPr lang="en-US" dirty="0"/>
              <a:t>to give you clues to unfamiliar words. Pictures are chosen with great care by publishers to draw interest to the page and give additional meaning to the text.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9" y="365127"/>
            <a:ext cx="11260972" cy="1325563"/>
          </a:xfrm>
        </p:spPr>
        <p:txBody>
          <a:bodyPr>
            <a:normAutofit/>
          </a:bodyPr>
          <a:lstStyle/>
          <a:p>
            <a:r>
              <a:rPr lang="en-US" dirty="0"/>
              <a:t>Instruction </a:t>
            </a:r>
            <a:r>
              <a:rPr lang="en-US" dirty="0" smtClean="0"/>
              <a:t>(3/3)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2.2: Use pictures, headings, and captions</a:t>
            </a:r>
          </a:p>
        </p:txBody>
      </p:sp>
      <p:pic>
        <p:nvPicPr>
          <p:cNvPr id="8" name="Picture 7" descr="Clipart - office-glass-magnif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75">
            <a:off x="10505185" y="1664866"/>
            <a:ext cx="886264" cy="1197654"/>
          </a:xfrm>
          <a:prstGeom prst="rect">
            <a:avLst/>
          </a:prstGeom>
        </p:spPr>
      </p:pic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2875" y="30787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255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Objective </a:t>
            </a:r>
            <a:r>
              <a:rPr lang="en-US" dirty="0" smtClean="0"/>
              <a:t>2: </a:t>
            </a:r>
            <a:r>
              <a:rPr lang="en-US" dirty="0"/>
              <a:t>In this training, you </a:t>
            </a:r>
            <a:r>
              <a:rPr lang="en-US" dirty="0" smtClean="0"/>
              <a:t>will</a:t>
            </a:r>
            <a:r>
              <a:rPr lang="en-US" dirty="0"/>
              <a:t> </a:t>
            </a:r>
            <a:r>
              <a:rPr lang="en-US" dirty="0" smtClean="0"/>
              <a:t>use also </a:t>
            </a:r>
            <a:r>
              <a:rPr lang="en-US" dirty="0"/>
              <a:t>use a variety of context clues to help you understand the meaning of unfamiliar words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Goal 2.2: </a:t>
            </a:r>
            <a:r>
              <a:rPr lang="en-US" dirty="0"/>
              <a:t>Using the clues that pictures, headings and captions provide, identify the meaning of unfamiliar words </a:t>
            </a:r>
            <a:r>
              <a:rPr lang="en-US" dirty="0" smtClean="0"/>
              <a:t>in an </a:t>
            </a:r>
            <a:r>
              <a:rPr lang="en-US" dirty="0"/>
              <a:t>authentic </a:t>
            </a:r>
            <a:r>
              <a:rPr lang="en-US" dirty="0" smtClean="0"/>
              <a:t>passage of text.</a:t>
            </a:r>
          </a:p>
          <a:p>
            <a:endParaRPr lang="en-US" dirty="0"/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2975956" y="780763"/>
            <a:ext cx="8377844" cy="61458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Introduction (10/18) </a:t>
            </a:r>
            <a:br>
              <a:rPr lang="en-US" b="1" dirty="0" smtClean="0">
                <a:latin typeface="+mn-lt"/>
              </a:rPr>
            </a:br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8477" y="30303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1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9" y="365127"/>
            <a:ext cx="11260972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Practice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2.2: Use pictures, headings, and captions</a:t>
            </a:r>
          </a:p>
        </p:txBody>
      </p:sp>
      <p:pic>
        <p:nvPicPr>
          <p:cNvPr id="8" name="Picture 7" descr="Clipart - office-glass-magnif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75">
            <a:off x="10505185" y="1664866"/>
            <a:ext cx="886264" cy="1197654"/>
          </a:xfrm>
          <a:prstGeom prst="rect">
            <a:avLst/>
          </a:prstGeom>
        </p:spPr>
      </p:pic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039688" y="1825625"/>
            <a:ext cx="7704511" cy="4351338"/>
          </a:xfrm>
        </p:spPr>
        <p:txBody>
          <a:bodyPr/>
          <a:lstStyle/>
          <a:p>
            <a:r>
              <a:rPr lang="en-US" dirty="0"/>
              <a:t>Now </a:t>
            </a:r>
            <a:r>
              <a:rPr lang="en-US" dirty="0" smtClean="0"/>
              <a:t>apply what you’ve just read </a:t>
            </a:r>
            <a:r>
              <a:rPr lang="en-US" dirty="0"/>
              <a:t>with a new passage of text.</a:t>
            </a:r>
          </a:p>
          <a:p>
            <a:endParaRPr lang="en-US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1607" y="29071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590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9" y="365127"/>
            <a:ext cx="11260972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Practice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2.2: Use pictures, headings, and captions</a:t>
            </a:r>
          </a:p>
        </p:txBody>
      </p:sp>
      <p:pic>
        <p:nvPicPr>
          <p:cNvPr id="8" name="Picture 7" descr="Clipart - office-glass-magnif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75">
            <a:off x="10505185" y="1664866"/>
            <a:ext cx="886264" cy="1197654"/>
          </a:xfrm>
          <a:prstGeom prst="rect">
            <a:avLst/>
          </a:prstGeom>
        </p:spPr>
      </p:pic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45" y="2263693"/>
            <a:ext cx="7300623" cy="2920248"/>
          </a:xfrm>
        </p:spPr>
      </p:pic>
      <p:sp>
        <p:nvSpPr>
          <p:cNvPr id="13" name="Rectangle 12"/>
          <p:cNvSpPr/>
          <p:nvPr/>
        </p:nvSpPr>
        <p:spPr>
          <a:xfrm>
            <a:off x="6934175" y="2858683"/>
            <a:ext cx="40434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fr-F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sabar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la cora, le djembé and le balafon </a:t>
            </a:r>
            <a:r>
              <a:rPr lang="fr-F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fr-F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examples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F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Senegalese poets, singers and musicians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Oral traditions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</a:rPr>
              <a:t>types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of traditional Senegalese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</a:rPr>
              <a:t>instruments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031067" y="2263693"/>
            <a:ext cx="516466" cy="530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369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9" y="365127"/>
            <a:ext cx="11260972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Practice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2.2: Use pictures, headings, and captions</a:t>
            </a:r>
          </a:p>
        </p:txBody>
      </p:sp>
      <p:pic>
        <p:nvPicPr>
          <p:cNvPr id="8" name="Picture 7" descr="Clipart - office-glass-magnif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75">
            <a:off x="10505185" y="1664866"/>
            <a:ext cx="886264" cy="1197654"/>
          </a:xfrm>
          <a:prstGeom prst="rect">
            <a:avLst/>
          </a:prstGeom>
        </p:spPr>
      </p:pic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45" y="2263693"/>
            <a:ext cx="7300623" cy="2920248"/>
          </a:xfrm>
        </p:spPr>
      </p:pic>
      <p:sp>
        <p:nvSpPr>
          <p:cNvPr id="13" name="Rectangle 12"/>
          <p:cNvSpPr/>
          <p:nvPr/>
        </p:nvSpPr>
        <p:spPr>
          <a:xfrm>
            <a:off x="6900865" y="2858536"/>
            <a:ext cx="39703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fr-F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sabar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la cora, le djembé and le balafon </a:t>
            </a:r>
            <a:r>
              <a:rPr lang="fr-F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</a:t>
            </a:r>
            <a:r>
              <a:rPr lang="fr-F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examples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:</a:t>
            </a: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</a:rPr>
              <a:t>The correct answer is “types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of traditional Senegalese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</a:rPr>
              <a:t>instruments.”</a:t>
            </a:r>
          </a:p>
          <a:p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</a:rPr>
              <a:t>Both the heading and the sentence with these particular terms indicate these are tradition instruments.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31067" y="2263693"/>
            <a:ext cx="516466" cy="530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122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524" y="365125"/>
            <a:ext cx="8203276" cy="1425864"/>
          </a:xfrm>
        </p:spPr>
        <p:txBody>
          <a:bodyPr>
            <a:normAutofit/>
          </a:bodyPr>
          <a:lstStyle/>
          <a:p>
            <a:r>
              <a:rPr lang="en-US" sz="4900" dirty="0"/>
              <a:t>Conclusion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You have completed the module to help you decode language using a variety of tools. You now have </a:t>
            </a:r>
            <a:r>
              <a:rPr lang="en-US" dirty="0" smtClean="0"/>
              <a:t>more skills </a:t>
            </a:r>
            <a:r>
              <a:rPr lang="en-US" dirty="0"/>
              <a:t>that will help you decipher the meaning of unfamiliar words! </a:t>
            </a:r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Forward or Next 10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End 12">
            <a:hlinkClick r:id="rId4" action="ppaction://hlinksldjump" highlightClick="1"/>
          </p:cNvPr>
          <p:cNvSpPr/>
          <p:nvPr/>
        </p:nvSpPr>
        <p:spPr>
          <a:xfrm>
            <a:off x="7505733" y="5542195"/>
            <a:ext cx="714895" cy="767166"/>
          </a:xfrm>
          <a:prstGeom prst="actionButtonEn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Home 13">
            <a:hlinkClick r:id="" action="ppaction://hlinkshowjump?jump=firstslide" highlightClick="1"/>
          </p:cNvPr>
          <p:cNvSpPr/>
          <p:nvPr/>
        </p:nvSpPr>
        <p:spPr>
          <a:xfrm>
            <a:off x="3050772" y="5542196"/>
            <a:ext cx="798022" cy="767166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Information 14">
            <a:hlinkClick r:id="rId5" action="ppaction://hlinksldjump" highlightClick="1"/>
          </p:cNvPr>
          <p:cNvSpPr/>
          <p:nvPr/>
        </p:nvSpPr>
        <p:spPr>
          <a:xfrm>
            <a:off x="9707882" y="5530925"/>
            <a:ext cx="897774" cy="789709"/>
          </a:xfrm>
          <a:prstGeom prst="actionButtonInformatio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6778" y="3605944"/>
            <a:ext cx="406400" cy="406400"/>
          </a:xfrm>
          <a:prstGeom prst="rect">
            <a:avLst/>
          </a:prstGeom>
        </p:spPr>
      </p:pic>
      <p:sp>
        <p:nvSpPr>
          <p:cNvPr id="19" name="5-Point Star 18">
            <a:hlinkClick r:id="rId7" action="ppaction://hlinksldjump"/>
          </p:cNvPr>
          <p:cNvSpPr/>
          <p:nvPr/>
        </p:nvSpPr>
        <p:spPr>
          <a:xfrm>
            <a:off x="5199280" y="5604998"/>
            <a:ext cx="601762" cy="619016"/>
          </a:xfrm>
          <a:prstGeom prst="star5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087391" y="5542195"/>
            <a:ext cx="781396" cy="767166"/>
            <a:chOff x="5054803" y="5553466"/>
            <a:chExt cx="781396" cy="767166"/>
          </a:xfrm>
        </p:grpSpPr>
        <p:sp>
          <p:nvSpPr>
            <p:cNvPr id="21" name="Action Button: Custom 20">
              <a:hlinkClick r:id="" action="ppaction://noaction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5-Point Star 21">
              <a:hlinkClick r:id="rId7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374293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524" y="365125"/>
            <a:ext cx="8203276" cy="1425864"/>
          </a:xfrm>
        </p:spPr>
        <p:txBody>
          <a:bodyPr>
            <a:normAutofit/>
          </a:bodyPr>
          <a:lstStyle/>
          <a:p>
            <a:r>
              <a:rPr lang="en-US" sz="4900" dirty="0" smtClean="0"/>
              <a:t>Conclusion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 smtClean="0"/>
              <a:t>References:</a:t>
            </a:r>
          </a:p>
          <a:p>
            <a:pPr marL="517525" indent="-517525">
              <a:buNone/>
            </a:pPr>
            <a:r>
              <a:rPr lang="en-US" dirty="0" err="1"/>
              <a:t>DeMado</a:t>
            </a:r>
            <a:r>
              <a:rPr lang="en-US" dirty="0"/>
              <a:t>, J., &amp; </a:t>
            </a:r>
            <a:r>
              <a:rPr lang="en-US" dirty="0" err="1"/>
              <a:t>Champeny</a:t>
            </a:r>
            <a:r>
              <a:rPr lang="en-US" dirty="0"/>
              <a:t>, S. </a:t>
            </a:r>
            <a:r>
              <a:rPr lang="en-US" dirty="0" err="1"/>
              <a:t>Ponterio</a:t>
            </a:r>
            <a:r>
              <a:rPr lang="en-US" dirty="0"/>
              <a:t>, M, and </a:t>
            </a:r>
            <a:r>
              <a:rPr lang="en-US" dirty="0" err="1"/>
              <a:t>Ponterio</a:t>
            </a:r>
            <a:r>
              <a:rPr lang="en-US" dirty="0"/>
              <a:t>, </a:t>
            </a:r>
            <a:r>
              <a:rPr lang="en-US" dirty="0" smtClean="0"/>
              <a:t>  R</a:t>
            </a:r>
            <a:r>
              <a:rPr lang="en-US" dirty="0"/>
              <a:t>. (2008). </a:t>
            </a:r>
            <a:r>
              <a:rPr lang="en-US" i="1" dirty="0"/>
              <a:t>Holt French. Bien </a:t>
            </a:r>
            <a:r>
              <a:rPr lang="en-US" i="1" dirty="0" err="1"/>
              <a:t>dit</a:t>
            </a:r>
            <a:r>
              <a:rPr lang="en-US" i="1" dirty="0"/>
              <a:t>! 1 1</a:t>
            </a:r>
            <a:r>
              <a:rPr lang="en-US" dirty="0"/>
              <a:t>. Orlando, Fla.: Holt, Rinehart and Winston.</a:t>
            </a:r>
          </a:p>
          <a:p>
            <a:pPr lvl="0"/>
            <a:endParaRPr lang="en-US" dirty="0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Forward or Next 10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End 12">
            <a:hlinkClick r:id="rId2" action="ppaction://hlinksldjump" highlightClick="1"/>
          </p:cNvPr>
          <p:cNvSpPr/>
          <p:nvPr/>
        </p:nvSpPr>
        <p:spPr>
          <a:xfrm>
            <a:off x="7455824" y="5553468"/>
            <a:ext cx="714895" cy="767166"/>
          </a:xfrm>
          <a:prstGeom prst="actionButtonEn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Home 13">
            <a:hlinkClick r:id="" action="ppaction://hlinkshowjump?jump=firstslide" highlightClick="1"/>
          </p:cNvPr>
          <p:cNvSpPr/>
          <p:nvPr/>
        </p:nvSpPr>
        <p:spPr>
          <a:xfrm>
            <a:off x="3050772" y="5542196"/>
            <a:ext cx="798022" cy="767166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Information 14">
            <a:hlinkClick r:id="rId3" action="ppaction://hlinksldjump" highlightClick="1"/>
          </p:cNvPr>
          <p:cNvSpPr/>
          <p:nvPr/>
        </p:nvSpPr>
        <p:spPr>
          <a:xfrm>
            <a:off x="9707882" y="5530925"/>
            <a:ext cx="897774" cy="789709"/>
          </a:xfrm>
          <a:prstGeom prst="actionButtonInformatio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>
            <a:hlinkClick r:id="rId4" action="ppaction://hlinksldjump"/>
          </p:cNvPr>
          <p:cNvSpPr/>
          <p:nvPr/>
        </p:nvSpPr>
        <p:spPr>
          <a:xfrm>
            <a:off x="5199280" y="5604998"/>
            <a:ext cx="601762" cy="619016"/>
          </a:xfrm>
          <a:prstGeom prst="star5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087391" y="5542195"/>
            <a:ext cx="781396" cy="767166"/>
            <a:chOff x="5054803" y="5553466"/>
            <a:chExt cx="781396" cy="767166"/>
          </a:xfrm>
        </p:grpSpPr>
        <p:sp>
          <p:nvSpPr>
            <p:cNvPr id="21" name="Action Button: Custom 20">
              <a:hlinkClick r:id="" action="ppaction://noaction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5-Point Star 21">
              <a:hlinkClick r:id="rId4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72534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524" y="365125"/>
            <a:ext cx="8203276" cy="1425864"/>
          </a:xfrm>
        </p:spPr>
        <p:txBody>
          <a:bodyPr>
            <a:normAutofit/>
          </a:bodyPr>
          <a:lstStyle/>
          <a:p>
            <a:r>
              <a:rPr lang="en-US" sz="4900" dirty="0" smtClean="0"/>
              <a:t>Conclusion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151189" y="1978025"/>
            <a:ext cx="7454467" cy="3883025"/>
          </a:xfrm>
        </p:spPr>
        <p:txBody>
          <a:bodyPr/>
          <a:lstStyle/>
          <a:p>
            <a:pPr lvl="0"/>
            <a:r>
              <a:rPr lang="en-US" dirty="0" smtClean="0"/>
              <a:t>Click </a:t>
            </a:r>
            <a:r>
              <a:rPr lang="en-US" smtClean="0"/>
              <a:t>on the hyperlink </a:t>
            </a:r>
            <a:r>
              <a:rPr lang="en-US" dirty="0" smtClean="0"/>
              <a:t>to the </a:t>
            </a:r>
            <a:r>
              <a:rPr lang="en-US" dirty="0" smtClean="0">
                <a:hlinkClick r:id="rId4"/>
              </a:rPr>
              <a:t>posttest</a:t>
            </a:r>
            <a:r>
              <a:rPr lang="en-US" dirty="0" smtClean="0"/>
              <a:t> to evaluate the effectiveness of this training.</a:t>
            </a:r>
            <a:endParaRPr lang="en-US" dirty="0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Forward or Next 10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End 12">
            <a:hlinkClick r:id="" action="ppaction://hlinkshowjump?jump=lastslide" highlightClick="1"/>
          </p:cNvPr>
          <p:cNvSpPr/>
          <p:nvPr/>
        </p:nvSpPr>
        <p:spPr>
          <a:xfrm>
            <a:off x="7505733" y="5542195"/>
            <a:ext cx="714895" cy="767166"/>
          </a:xfrm>
          <a:prstGeom prst="actionButtonEn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Home 13">
            <a:hlinkClick r:id="" action="ppaction://hlinkshowjump?jump=firstslide" highlightClick="1"/>
          </p:cNvPr>
          <p:cNvSpPr/>
          <p:nvPr/>
        </p:nvSpPr>
        <p:spPr>
          <a:xfrm>
            <a:off x="3050772" y="5542196"/>
            <a:ext cx="798022" cy="767166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Information 14">
            <a:hlinkClick r:id="rId5" action="ppaction://hlinksldjump" highlightClick="1"/>
          </p:cNvPr>
          <p:cNvSpPr/>
          <p:nvPr/>
        </p:nvSpPr>
        <p:spPr>
          <a:xfrm>
            <a:off x="9707882" y="5530925"/>
            <a:ext cx="897774" cy="789709"/>
          </a:xfrm>
          <a:prstGeom prst="actionButtonInformatio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>
            <a:hlinkClick r:id="rId6" action="ppaction://hlinksldjump"/>
          </p:cNvPr>
          <p:cNvSpPr/>
          <p:nvPr/>
        </p:nvSpPr>
        <p:spPr>
          <a:xfrm>
            <a:off x="5199280" y="5604998"/>
            <a:ext cx="601762" cy="619016"/>
          </a:xfrm>
          <a:prstGeom prst="star5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5087391" y="5542195"/>
            <a:ext cx="781396" cy="767166"/>
            <a:chOff x="5054803" y="5553466"/>
            <a:chExt cx="781396" cy="767166"/>
          </a:xfrm>
        </p:grpSpPr>
        <p:sp>
          <p:nvSpPr>
            <p:cNvPr id="17" name="Action Button: Custom 16">
              <a:hlinkClick r:id="" action="ppaction://noaction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5-Point Star 17">
              <a:hlinkClick r:id="rId6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3848" y="28970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854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151187" y="1978027"/>
            <a:ext cx="7779279" cy="3883025"/>
          </a:xfrm>
        </p:spPr>
        <p:txBody>
          <a:bodyPr/>
          <a:lstStyle/>
          <a:p>
            <a:r>
              <a:rPr lang="en-US" dirty="0" smtClean="0"/>
              <a:t>Each Goal will include: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 title page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 pre-test question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Narrated instruction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 practice question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(11/18) </a:t>
            </a:r>
            <a:br>
              <a:rPr lang="en-US" dirty="0" smtClean="0"/>
            </a:br>
            <a:r>
              <a:rPr lang="en-US" dirty="0" smtClean="0"/>
              <a:t>How to navigate this training</a:t>
            </a:r>
            <a:endParaRPr lang="en-US" dirty="0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End 10">
            <a:hlinkClick r:id="rId4" action="ppaction://hlinksldjump" highlightClick="1"/>
          </p:cNvPr>
          <p:cNvSpPr/>
          <p:nvPr/>
        </p:nvSpPr>
        <p:spPr>
          <a:xfrm>
            <a:off x="7505733" y="5542195"/>
            <a:ext cx="714895" cy="767166"/>
          </a:xfrm>
          <a:prstGeom prst="actionButtonEn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9173" y="2064820"/>
            <a:ext cx="406400" cy="406400"/>
          </a:xfrm>
          <a:prstGeom prst="rect">
            <a:avLst/>
          </a:prstGeom>
        </p:spPr>
      </p:pic>
      <p:sp>
        <p:nvSpPr>
          <p:cNvPr id="12" name="Action Button: Beginning 11">
            <a:hlinkClick r:id="rId6" action="ppaction://hlinksldjump" highlightClick="1"/>
          </p:cNvPr>
          <p:cNvSpPr/>
          <p:nvPr/>
        </p:nvSpPr>
        <p:spPr>
          <a:xfrm>
            <a:off x="5120642" y="5542195"/>
            <a:ext cx="714894" cy="767166"/>
          </a:xfrm>
          <a:prstGeom prst="actionButtonBeginning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054803" y="5553466"/>
            <a:ext cx="781396" cy="767166"/>
            <a:chOff x="5054803" y="5553466"/>
            <a:chExt cx="781396" cy="767166"/>
          </a:xfrm>
        </p:grpSpPr>
        <p:sp>
          <p:nvSpPr>
            <p:cNvPr id="16" name="Action Button: Custom 15">
              <a:hlinkClick r:id="rId6" action="ppaction://hlinksldjump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5-Point Star 17">
              <a:hlinkClick r:id="rId6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789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151187" y="1978028"/>
            <a:ext cx="6876391" cy="3008840"/>
          </a:xfrm>
        </p:spPr>
        <p:txBody>
          <a:bodyPr/>
          <a:lstStyle/>
          <a:p>
            <a:r>
              <a:rPr lang="en-US" b="1" dirty="0" smtClean="0"/>
              <a:t>Posttest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At the conclusion of the training, you will be asked to complete a posttest.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On the last page of this training, you will click on a link to a Google Form to complete the posttest.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(12/18)</a:t>
            </a:r>
            <a:br>
              <a:rPr lang="en-US" dirty="0" smtClean="0"/>
            </a:br>
            <a:r>
              <a:rPr lang="en-US" dirty="0" smtClean="0"/>
              <a:t>How to navigate this training</a:t>
            </a:r>
            <a:endParaRPr lang="en-US" dirty="0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End 10">
            <a:hlinkClick r:id="rId4" action="ppaction://hlinksldjump" highlightClick="1"/>
          </p:cNvPr>
          <p:cNvSpPr/>
          <p:nvPr/>
        </p:nvSpPr>
        <p:spPr>
          <a:xfrm>
            <a:off x="7505733" y="5542195"/>
            <a:ext cx="714895" cy="767166"/>
          </a:xfrm>
          <a:prstGeom prst="actionButtonEn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4378" y="2037103"/>
            <a:ext cx="406400" cy="406400"/>
          </a:xfrm>
          <a:prstGeom prst="rect">
            <a:avLst/>
          </a:prstGeom>
        </p:spPr>
      </p:pic>
      <p:sp>
        <p:nvSpPr>
          <p:cNvPr id="12" name="Action Button: Beginning 11">
            <a:hlinkClick r:id="rId6" action="ppaction://hlinksldjump" highlightClick="1"/>
          </p:cNvPr>
          <p:cNvSpPr/>
          <p:nvPr/>
        </p:nvSpPr>
        <p:spPr>
          <a:xfrm>
            <a:off x="5120642" y="5542195"/>
            <a:ext cx="714894" cy="767166"/>
          </a:xfrm>
          <a:prstGeom prst="actionButtonBeginning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054803" y="5553466"/>
            <a:ext cx="781396" cy="767166"/>
            <a:chOff x="5054803" y="5553466"/>
            <a:chExt cx="781396" cy="767166"/>
          </a:xfrm>
        </p:grpSpPr>
        <p:sp>
          <p:nvSpPr>
            <p:cNvPr id="16" name="Action Button: Custom 15">
              <a:hlinkClick r:id="rId6" action="ppaction://hlinksldjump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5-Point Star 17">
              <a:hlinkClick r:id="rId6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310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151188" y="1978027"/>
            <a:ext cx="4031008" cy="3883025"/>
          </a:xfrm>
        </p:spPr>
        <p:txBody>
          <a:bodyPr/>
          <a:lstStyle/>
          <a:p>
            <a:r>
              <a:rPr lang="en-US" dirty="0" smtClean="0"/>
              <a:t>Click the Home Button                  to return to the title page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</a:t>
            </a:r>
            <a:r>
              <a:rPr lang="en-US" dirty="0"/>
              <a:t>(</a:t>
            </a:r>
            <a:r>
              <a:rPr lang="en-US" dirty="0" smtClean="0"/>
              <a:t>13/18)</a:t>
            </a:r>
            <a:br>
              <a:rPr lang="en-US" dirty="0" smtClean="0"/>
            </a:br>
            <a:r>
              <a:rPr lang="en-US" dirty="0" smtClean="0"/>
              <a:t>How to navigate this training</a:t>
            </a:r>
            <a:endParaRPr lang="en-US" dirty="0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Home 9">
            <a:hlinkClick r:id="" action="ppaction://noaction" highlightClick="1"/>
          </p:cNvPr>
          <p:cNvSpPr/>
          <p:nvPr/>
        </p:nvSpPr>
        <p:spPr>
          <a:xfrm>
            <a:off x="7426760" y="1881883"/>
            <a:ext cx="872836" cy="764771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End 10">
            <a:hlinkClick r:id="rId4" action="ppaction://hlinksldjump" highlightClick="1"/>
          </p:cNvPr>
          <p:cNvSpPr/>
          <p:nvPr/>
        </p:nvSpPr>
        <p:spPr>
          <a:xfrm>
            <a:off x="7505733" y="5542195"/>
            <a:ext cx="714895" cy="767166"/>
          </a:xfrm>
          <a:prstGeom prst="actionButtonEn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9721" y="2061068"/>
            <a:ext cx="406400" cy="406400"/>
          </a:xfrm>
          <a:prstGeom prst="rect">
            <a:avLst/>
          </a:prstGeom>
        </p:spPr>
      </p:pic>
      <p:sp>
        <p:nvSpPr>
          <p:cNvPr id="12" name="Action Button: Beginning 11">
            <a:hlinkClick r:id="rId6" action="ppaction://hlinksldjump" highlightClick="1"/>
          </p:cNvPr>
          <p:cNvSpPr/>
          <p:nvPr/>
        </p:nvSpPr>
        <p:spPr>
          <a:xfrm>
            <a:off x="5120642" y="5542195"/>
            <a:ext cx="714894" cy="767166"/>
          </a:xfrm>
          <a:prstGeom prst="actionButtonBeginning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054803" y="5553466"/>
            <a:ext cx="781396" cy="767166"/>
            <a:chOff x="5054803" y="5553466"/>
            <a:chExt cx="781396" cy="767166"/>
          </a:xfrm>
        </p:grpSpPr>
        <p:sp>
          <p:nvSpPr>
            <p:cNvPr id="16" name="Action Button: Custom 15">
              <a:hlinkClick r:id="rId6" action="ppaction://hlinksldjump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5-Point Star 17">
              <a:hlinkClick r:id="rId6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902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151190" y="1978027"/>
            <a:ext cx="3997757" cy="3883025"/>
          </a:xfrm>
        </p:spPr>
        <p:txBody>
          <a:bodyPr/>
          <a:lstStyle/>
          <a:p>
            <a:r>
              <a:rPr lang="en-US" dirty="0" smtClean="0"/>
              <a:t>Click the back arrow to go back one page.</a:t>
            </a:r>
          </a:p>
          <a:p>
            <a:endParaRPr lang="en-US" dirty="0"/>
          </a:p>
          <a:p>
            <a:r>
              <a:rPr lang="en-US" dirty="0"/>
              <a:t>Click the </a:t>
            </a:r>
            <a:r>
              <a:rPr lang="en-US" dirty="0" smtClean="0"/>
              <a:t>forward arrow </a:t>
            </a:r>
            <a:r>
              <a:rPr lang="en-US" dirty="0"/>
              <a:t>to go </a:t>
            </a:r>
            <a:r>
              <a:rPr lang="en-US" dirty="0" smtClean="0"/>
              <a:t>forward </a:t>
            </a:r>
            <a:r>
              <a:rPr lang="en-US" dirty="0"/>
              <a:t>one </a:t>
            </a:r>
            <a:r>
              <a:rPr lang="en-US" dirty="0" smtClean="0"/>
              <a:t>page.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</a:t>
            </a:r>
            <a:r>
              <a:rPr lang="en-US" dirty="0"/>
              <a:t>(</a:t>
            </a:r>
            <a:r>
              <a:rPr lang="en-US" dirty="0" smtClean="0"/>
              <a:t>14/18)</a:t>
            </a:r>
            <a:br>
              <a:rPr lang="en-US" dirty="0" smtClean="0"/>
            </a:br>
            <a:r>
              <a:rPr lang="en-US" dirty="0" smtClean="0"/>
              <a:t>How to navigate this training</a:t>
            </a:r>
            <a:endParaRPr lang="en-US" dirty="0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Forward or Next 10">
            <a:hlinkClick r:id="" action="ppaction://noaction" highlightClick="1"/>
          </p:cNvPr>
          <p:cNvSpPr/>
          <p:nvPr/>
        </p:nvSpPr>
        <p:spPr>
          <a:xfrm>
            <a:off x="7348423" y="3317129"/>
            <a:ext cx="797359" cy="723207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Back or Previous 12">
            <a:hlinkClick r:id="" action="ppaction://noaction" highlightClick="1"/>
          </p:cNvPr>
          <p:cNvSpPr/>
          <p:nvPr/>
        </p:nvSpPr>
        <p:spPr>
          <a:xfrm>
            <a:off x="7422908" y="1880811"/>
            <a:ext cx="793865" cy="714894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End 11">
            <a:hlinkClick r:id="rId4" action="ppaction://hlinksldjump" highlightClick="1"/>
          </p:cNvPr>
          <p:cNvSpPr/>
          <p:nvPr/>
        </p:nvSpPr>
        <p:spPr>
          <a:xfrm>
            <a:off x="7505733" y="5542195"/>
            <a:ext cx="714895" cy="767166"/>
          </a:xfrm>
          <a:prstGeom prst="actionButtonEn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7529" y="2097509"/>
            <a:ext cx="406400" cy="406400"/>
          </a:xfrm>
          <a:prstGeom prst="rect">
            <a:avLst/>
          </a:prstGeom>
        </p:spPr>
      </p:pic>
      <p:sp>
        <p:nvSpPr>
          <p:cNvPr id="14" name="Action Button: Beginning 13">
            <a:hlinkClick r:id="rId6" action="ppaction://hlinksldjump" highlightClick="1"/>
          </p:cNvPr>
          <p:cNvSpPr/>
          <p:nvPr/>
        </p:nvSpPr>
        <p:spPr>
          <a:xfrm>
            <a:off x="5120642" y="5542195"/>
            <a:ext cx="714894" cy="767166"/>
          </a:xfrm>
          <a:prstGeom prst="actionButtonBeginning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054803" y="5553466"/>
            <a:ext cx="781396" cy="767166"/>
            <a:chOff x="5054803" y="5553466"/>
            <a:chExt cx="781396" cy="767166"/>
          </a:xfrm>
        </p:grpSpPr>
        <p:sp>
          <p:nvSpPr>
            <p:cNvPr id="16" name="Action Button: Custom 15">
              <a:hlinkClick r:id="rId6" action="ppaction://hlinksldjump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5-Point Star 16">
              <a:hlinkClick r:id="rId6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790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151188" y="1978027"/>
            <a:ext cx="4708542" cy="3883025"/>
          </a:xfrm>
        </p:spPr>
        <p:txBody>
          <a:bodyPr/>
          <a:lstStyle/>
          <a:p>
            <a:r>
              <a:rPr lang="en-US" dirty="0" smtClean="0"/>
              <a:t>Click on the Info Button                  to view the navigation instructions again.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</a:t>
            </a:r>
            <a:r>
              <a:rPr lang="en-US" dirty="0"/>
              <a:t>(</a:t>
            </a:r>
            <a:r>
              <a:rPr lang="en-US" dirty="0" smtClean="0"/>
              <a:t>15/18)</a:t>
            </a:r>
            <a:br>
              <a:rPr lang="en-US" dirty="0" smtClean="0"/>
            </a:br>
            <a:r>
              <a:rPr lang="en-US" dirty="0" smtClean="0"/>
              <a:t>How to navigate this training</a:t>
            </a:r>
            <a:endParaRPr lang="en-US" dirty="0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Information 11">
            <a:hlinkClick r:id="" action="ppaction://noaction" highlightClick="1"/>
          </p:cNvPr>
          <p:cNvSpPr/>
          <p:nvPr/>
        </p:nvSpPr>
        <p:spPr>
          <a:xfrm>
            <a:off x="7423267" y="1895304"/>
            <a:ext cx="889460" cy="814647"/>
          </a:xfrm>
          <a:prstGeom prst="actionButtonInformatio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End 10">
            <a:hlinkClick r:id="rId4" action="ppaction://hlinksldjump" highlightClick="1"/>
          </p:cNvPr>
          <p:cNvSpPr/>
          <p:nvPr/>
        </p:nvSpPr>
        <p:spPr>
          <a:xfrm>
            <a:off x="7505733" y="5542195"/>
            <a:ext cx="714895" cy="767166"/>
          </a:xfrm>
          <a:prstGeom prst="actionButtonEn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6966" y="2099427"/>
            <a:ext cx="406400" cy="406400"/>
          </a:xfrm>
          <a:prstGeom prst="rect">
            <a:avLst/>
          </a:prstGeom>
        </p:spPr>
      </p:pic>
      <p:sp>
        <p:nvSpPr>
          <p:cNvPr id="13" name="Action Button: Beginning 12">
            <a:hlinkClick r:id="rId6" action="ppaction://hlinksldjump" highlightClick="1"/>
          </p:cNvPr>
          <p:cNvSpPr/>
          <p:nvPr/>
        </p:nvSpPr>
        <p:spPr>
          <a:xfrm>
            <a:off x="5120642" y="5542195"/>
            <a:ext cx="714894" cy="767166"/>
          </a:xfrm>
          <a:prstGeom prst="actionButtonBeginning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054803" y="5553466"/>
            <a:ext cx="781396" cy="767166"/>
            <a:chOff x="5054803" y="5553466"/>
            <a:chExt cx="781396" cy="767166"/>
          </a:xfrm>
        </p:grpSpPr>
        <p:sp>
          <p:nvSpPr>
            <p:cNvPr id="15" name="Action Button: Custom 14">
              <a:hlinkClick r:id="rId6" action="ppaction://hlinksldjump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5-Point Star 15">
              <a:hlinkClick r:id="rId6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522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151190" y="1978027"/>
            <a:ext cx="4258223" cy="3883025"/>
          </a:xfrm>
        </p:spPr>
        <p:txBody>
          <a:bodyPr/>
          <a:lstStyle/>
          <a:p>
            <a:r>
              <a:rPr lang="en-US" dirty="0" smtClean="0"/>
              <a:t>Click on each icon to navigate </a:t>
            </a:r>
            <a:r>
              <a:rPr lang="en-US" dirty="0"/>
              <a:t>d</a:t>
            </a:r>
            <a:r>
              <a:rPr lang="en-US" dirty="0" smtClean="0"/>
              <a:t>irectly to Instruction for a specific goal.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</a:t>
            </a:r>
            <a:r>
              <a:rPr lang="en-US" dirty="0"/>
              <a:t>(</a:t>
            </a:r>
            <a:r>
              <a:rPr lang="en-US" dirty="0" smtClean="0"/>
              <a:t>16/18)</a:t>
            </a:r>
            <a:br>
              <a:rPr lang="en-US" dirty="0" smtClean="0"/>
            </a:br>
            <a:r>
              <a:rPr lang="en-US" dirty="0" smtClean="0"/>
              <a:t>How to navigate this training</a:t>
            </a:r>
            <a:endParaRPr lang="en-US" dirty="0"/>
          </a:p>
        </p:txBody>
      </p:sp>
      <p:pic>
        <p:nvPicPr>
          <p:cNvPr id="6" name="Picture 5" descr="nicu's &lt;strong&gt;clipart&lt;/strong&gt; collection - people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813" y="1978027"/>
            <a:ext cx="560977" cy="560977"/>
          </a:xfrm>
          <a:prstGeom prst="rect">
            <a:avLst/>
          </a:prstGeom>
        </p:spPr>
      </p:pic>
      <p:pic>
        <p:nvPicPr>
          <p:cNvPr id="7" name="Picture 6" descr="File:&lt;strong&gt;Tally marks&lt;/strong&gt;-Five-bar Gate.svg - Wikimedia Comm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811" y="3310506"/>
            <a:ext cx="517922" cy="457200"/>
          </a:xfrm>
          <a:prstGeom prst="rect">
            <a:avLst/>
          </a:prstGeom>
        </p:spPr>
      </p:pic>
      <p:pic>
        <p:nvPicPr>
          <p:cNvPr id="8" name="Picture 7" descr="File:&lt;strong&gt;Chain&lt;/strong&gt; link icon.png - Wikimedia Common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594" y="2764844"/>
            <a:ext cx="581194" cy="244828"/>
          </a:xfrm>
          <a:prstGeom prst="rect">
            <a:avLst/>
          </a:prstGeom>
        </p:spPr>
      </p:pic>
      <p:pic>
        <p:nvPicPr>
          <p:cNvPr id="9" name="Picture 8" descr="Clipart - Bricks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81" y="3950337"/>
            <a:ext cx="582660" cy="506915"/>
          </a:xfrm>
          <a:prstGeom prst="rect">
            <a:avLst/>
          </a:prstGeom>
        </p:spPr>
      </p:pic>
      <p:pic>
        <p:nvPicPr>
          <p:cNvPr id="10" name="Picture 9" descr="Clipart - office-glass-magnif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75">
            <a:off x="7690613" y="4656470"/>
            <a:ext cx="348341" cy="470731"/>
          </a:xfrm>
          <a:prstGeom prst="rect">
            <a:avLst/>
          </a:prstGeom>
        </p:spPr>
      </p:pic>
      <p:pic>
        <p:nvPicPr>
          <p:cNvPr id="15" name="Picture 14" descr="Clipart - office-glass-magnif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75">
            <a:off x="7843013" y="4808870"/>
            <a:ext cx="348341" cy="470731"/>
          </a:xfrm>
          <a:prstGeom prst="rect">
            <a:avLst/>
          </a:prstGeom>
        </p:spPr>
      </p:pic>
      <p:sp>
        <p:nvSpPr>
          <p:cNvPr id="14" name="Action Button: End 13">
            <a:hlinkClick r:id="rId10" action="ppaction://hlinksldjump" highlightClick="1"/>
          </p:cNvPr>
          <p:cNvSpPr/>
          <p:nvPr/>
        </p:nvSpPr>
        <p:spPr>
          <a:xfrm>
            <a:off x="7505733" y="5542195"/>
            <a:ext cx="714895" cy="767166"/>
          </a:xfrm>
          <a:prstGeom prst="actionButtonEn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17529" y="2024567"/>
            <a:ext cx="406400" cy="406400"/>
          </a:xfrm>
          <a:prstGeom prst="rect">
            <a:avLst/>
          </a:prstGeom>
        </p:spPr>
      </p:pic>
      <p:sp>
        <p:nvSpPr>
          <p:cNvPr id="16" name="Action Button: Beginning 15">
            <a:hlinkClick r:id="rId12" action="ppaction://hlinksldjump" highlightClick="1"/>
          </p:cNvPr>
          <p:cNvSpPr/>
          <p:nvPr/>
        </p:nvSpPr>
        <p:spPr>
          <a:xfrm>
            <a:off x="5120642" y="5542195"/>
            <a:ext cx="714894" cy="767166"/>
          </a:xfrm>
          <a:prstGeom prst="actionButtonBeginning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5054803" y="5553466"/>
            <a:ext cx="781396" cy="767166"/>
            <a:chOff x="5054803" y="5553466"/>
            <a:chExt cx="781396" cy="767166"/>
          </a:xfrm>
        </p:grpSpPr>
        <p:sp>
          <p:nvSpPr>
            <p:cNvPr id="21" name="Action Button: Custom 20">
              <a:hlinkClick r:id="rId12" action="ppaction://hlinksldjump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5-Point Star 21">
              <a:hlinkClick r:id="rId12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808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151188" y="1978027"/>
            <a:ext cx="4097510" cy="1288877"/>
          </a:xfrm>
        </p:spPr>
        <p:txBody>
          <a:bodyPr>
            <a:normAutofit/>
          </a:bodyPr>
          <a:lstStyle/>
          <a:p>
            <a:r>
              <a:rPr lang="en-US" dirty="0" smtClean="0"/>
              <a:t>Click the “end” arrow to  advance to the end of a section.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</a:t>
            </a:r>
            <a:r>
              <a:rPr lang="en-US" dirty="0"/>
              <a:t>(</a:t>
            </a:r>
            <a:r>
              <a:rPr lang="en-US" dirty="0" smtClean="0"/>
              <a:t>17/18)</a:t>
            </a:r>
            <a:br>
              <a:rPr lang="en-US" dirty="0" smtClean="0"/>
            </a:br>
            <a:r>
              <a:rPr lang="en-US" dirty="0" smtClean="0"/>
              <a:t>How to navigate this training</a:t>
            </a:r>
            <a:endParaRPr lang="en-US" dirty="0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End 13">
            <a:hlinkClick r:id="" action="ppaction://noaction" highlightClick="1"/>
          </p:cNvPr>
          <p:cNvSpPr/>
          <p:nvPr/>
        </p:nvSpPr>
        <p:spPr>
          <a:xfrm>
            <a:off x="7423267" y="2040943"/>
            <a:ext cx="889460" cy="681643"/>
          </a:xfrm>
          <a:prstGeom prst="actionButtonEn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51188" y="3347157"/>
            <a:ext cx="79054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You can also bypass training by answering pre-test questions correctly. </a:t>
            </a:r>
          </a:p>
          <a:p>
            <a:r>
              <a:rPr lang="en-US" sz="2800" dirty="0"/>
              <a:t>You will be prompted to click on the end </a:t>
            </a:r>
            <a:r>
              <a:rPr lang="en-US" sz="2800" dirty="0" smtClean="0"/>
              <a:t>arrow at that time.</a:t>
            </a:r>
            <a:endParaRPr lang="en-US" sz="2800" dirty="0"/>
          </a:p>
          <a:p>
            <a:endParaRPr lang="en-US" dirty="0"/>
          </a:p>
        </p:txBody>
      </p:sp>
      <p:sp>
        <p:nvSpPr>
          <p:cNvPr id="12" name="Action Button: End 11">
            <a:hlinkClick r:id="rId4" action="ppaction://hlinksldjump" highlightClick="1"/>
          </p:cNvPr>
          <p:cNvSpPr/>
          <p:nvPr/>
        </p:nvSpPr>
        <p:spPr>
          <a:xfrm>
            <a:off x="7505733" y="5542195"/>
            <a:ext cx="714895" cy="767166"/>
          </a:xfrm>
          <a:prstGeom prst="actionButtonEn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8350" y="2112061"/>
            <a:ext cx="406400" cy="406400"/>
          </a:xfrm>
          <a:prstGeom prst="rect">
            <a:avLst/>
          </a:prstGeom>
        </p:spPr>
      </p:pic>
      <p:sp>
        <p:nvSpPr>
          <p:cNvPr id="18" name="Action Button: Beginning 17">
            <a:hlinkClick r:id="rId6" action="ppaction://hlinksldjump" highlightClick="1"/>
          </p:cNvPr>
          <p:cNvSpPr/>
          <p:nvPr/>
        </p:nvSpPr>
        <p:spPr>
          <a:xfrm>
            <a:off x="5120642" y="5542195"/>
            <a:ext cx="714894" cy="767166"/>
          </a:xfrm>
          <a:prstGeom prst="actionButtonBeginning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054803" y="5553466"/>
            <a:ext cx="781396" cy="767166"/>
            <a:chOff x="5054803" y="5553466"/>
            <a:chExt cx="781396" cy="767166"/>
          </a:xfrm>
        </p:grpSpPr>
        <p:sp>
          <p:nvSpPr>
            <p:cNvPr id="23" name="Action Button: Custom 22">
              <a:hlinkClick r:id="rId6" action="ppaction://hlinksldjump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5-Point Star 23">
              <a:hlinkClick r:id="rId6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572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151190" y="1978027"/>
            <a:ext cx="3997757" cy="3883025"/>
          </a:xfrm>
        </p:spPr>
        <p:txBody>
          <a:bodyPr/>
          <a:lstStyle/>
          <a:p>
            <a:r>
              <a:rPr lang="en-US" dirty="0" smtClean="0"/>
              <a:t>Click the star to go to the beginning of the section you are currently in.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(18/18)</a:t>
            </a:r>
            <a:br>
              <a:rPr lang="en-US" dirty="0" smtClean="0"/>
            </a:br>
            <a:r>
              <a:rPr lang="en-US" dirty="0" smtClean="0"/>
              <a:t>How to navigate this </a:t>
            </a:r>
            <a:r>
              <a:rPr lang="en-US" dirty="0"/>
              <a:t>t</a:t>
            </a:r>
            <a:r>
              <a:rPr lang="en-US" dirty="0" smtClean="0"/>
              <a:t>raining</a:t>
            </a:r>
            <a:endParaRPr lang="en-US" dirty="0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ction Button: Beginning 23">
            <a:hlinkClick r:id="rId4" action="ppaction://hlinksldjump" highlightClick="1"/>
          </p:cNvPr>
          <p:cNvSpPr/>
          <p:nvPr/>
        </p:nvSpPr>
        <p:spPr>
          <a:xfrm>
            <a:off x="5120642" y="5542195"/>
            <a:ext cx="714894" cy="767166"/>
          </a:xfrm>
          <a:prstGeom prst="actionButtonBeginning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ction Button: End 24">
            <a:hlinkClick r:id="rId5" action="ppaction://hlinksldjump" highlightClick="1"/>
          </p:cNvPr>
          <p:cNvSpPr/>
          <p:nvPr/>
        </p:nvSpPr>
        <p:spPr>
          <a:xfrm>
            <a:off x="7505733" y="5542195"/>
            <a:ext cx="714895" cy="767166"/>
          </a:xfrm>
          <a:prstGeom prst="actionButtonEn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7622079" y="1978025"/>
            <a:ext cx="781396" cy="767166"/>
            <a:chOff x="5054803" y="5553466"/>
            <a:chExt cx="781396" cy="767166"/>
          </a:xfrm>
        </p:grpSpPr>
        <p:sp>
          <p:nvSpPr>
            <p:cNvPr id="30" name="Action Button: Custom 29">
              <a:hlinkClick r:id="" action="ppaction://noaction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5-Point Star 30"/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054803" y="5553466"/>
            <a:ext cx="781396" cy="767166"/>
            <a:chOff x="5054803" y="5553466"/>
            <a:chExt cx="781396" cy="767166"/>
          </a:xfrm>
        </p:grpSpPr>
        <p:sp>
          <p:nvSpPr>
            <p:cNvPr id="33" name="Action Button: Custom 32">
              <a:hlinkClick r:id="rId4" action="ppaction://hlinksldjump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5-Point Star 33">
              <a:hlinkClick r:id="rId4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7802" y="20408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7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By taking this training, you will</a:t>
            </a:r>
          </a:p>
          <a:p>
            <a:r>
              <a:rPr lang="en-US" dirty="0" smtClean="0"/>
              <a:t>strengthen your </a:t>
            </a:r>
            <a:r>
              <a:rPr lang="en-US" dirty="0"/>
              <a:t>literacy </a:t>
            </a:r>
            <a:r>
              <a:rPr lang="en-US" dirty="0" smtClean="0"/>
              <a:t>skills</a:t>
            </a:r>
          </a:p>
          <a:p>
            <a:r>
              <a:rPr lang="en-US" dirty="0" smtClean="0"/>
              <a:t>enrich your vocabulary, and</a:t>
            </a:r>
          </a:p>
          <a:p>
            <a:r>
              <a:rPr lang="en-US" dirty="0" smtClean="0"/>
              <a:t>raise your </a:t>
            </a:r>
            <a:r>
              <a:rPr lang="en-US" dirty="0"/>
              <a:t>scores </a:t>
            </a:r>
            <a:r>
              <a:rPr lang="en-US" dirty="0" smtClean="0"/>
              <a:t>on the </a:t>
            </a:r>
            <a:r>
              <a:rPr lang="en-US" dirty="0"/>
              <a:t>verbal sections of standardized </a:t>
            </a:r>
            <a:r>
              <a:rPr lang="en-US" dirty="0" smtClean="0"/>
              <a:t>texts</a:t>
            </a:r>
            <a:r>
              <a:rPr lang="en-US" dirty="0"/>
              <a:t>.</a:t>
            </a:r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2975956" y="780763"/>
            <a:ext cx="8377844" cy="6145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Introduction </a:t>
            </a:r>
            <a:r>
              <a:rPr lang="en-US" b="1" dirty="0" smtClean="0">
                <a:latin typeface="+mn-lt"/>
              </a:rPr>
              <a:t>(1/</a:t>
            </a:r>
            <a:r>
              <a:rPr lang="en-US" dirty="0" smtClean="0"/>
              <a:t>18</a:t>
            </a:r>
            <a:r>
              <a:rPr lang="en-US" b="1" dirty="0" smtClean="0">
                <a:latin typeface="+mn-lt"/>
              </a:rPr>
              <a:t>)</a:t>
            </a:r>
            <a:br>
              <a:rPr lang="en-US" b="1" dirty="0" smtClean="0">
                <a:latin typeface="+mn-lt"/>
              </a:rPr>
            </a:br>
            <a:r>
              <a:rPr lang="en-US" dirty="0" smtClean="0"/>
              <a:t>How will this training help me?</a:t>
            </a:r>
            <a:endParaRPr lang="en-US" dirty="0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8203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643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7853" y="500062"/>
            <a:ext cx="10962969" cy="18275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Objective 1</a:t>
            </a:r>
            <a:br>
              <a:rPr lang="en-US" dirty="0" smtClean="0"/>
            </a:br>
            <a:r>
              <a:rPr lang="en-US" dirty="0" smtClean="0"/>
              <a:t>In this section, you will use your knowledge of English to negotiate the meaning of unfamiliar words in an authentic text.</a:t>
            </a:r>
            <a:endParaRPr lang="en-US" dirty="0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3573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1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8380" y="367664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Goal 1.1: Use </a:t>
            </a:r>
            <a:r>
              <a:rPr lang="en-US" dirty="0"/>
              <a:t>cognates/words that resemble familiar words</a:t>
            </a:r>
          </a:p>
        </p:txBody>
      </p:sp>
      <p:pic>
        <p:nvPicPr>
          <p:cNvPr id="10" name="Picture 9" descr="nicu's &lt;strong&gt;clipart&lt;/strong&gt; collection - people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89" y="1476401"/>
            <a:ext cx="1146031" cy="1146031"/>
          </a:xfrm>
          <a:prstGeom prst="rect">
            <a:avLst/>
          </a:prstGeom>
        </p:spPr>
      </p:pic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73025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0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5"/>
            <a:ext cx="745210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Pre-test: Assessment Item 1.1.1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Read the passage fully. Review each of the four choices completely before selecting an answer.</a:t>
            </a:r>
          </a:p>
          <a:p>
            <a:pPr marL="0" indent="0">
              <a:buNone/>
            </a:pPr>
            <a:r>
              <a:rPr lang="en-US" dirty="0" smtClean="0"/>
              <a:t>You will proceed directly to Goal 1.2 if you answer this question correctly.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Pretest</a:t>
            </a:r>
            <a:br>
              <a:rPr lang="en-US" dirty="0" smtClean="0"/>
            </a:br>
            <a:r>
              <a:rPr lang="en-US" dirty="0" smtClean="0"/>
              <a:t>Goal 1.1: Use </a:t>
            </a:r>
            <a:r>
              <a:rPr lang="en-US" dirty="0"/>
              <a:t>cognates/words that resemble familiar words</a:t>
            </a:r>
          </a:p>
        </p:txBody>
      </p:sp>
      <p:pic>
        <p:nvPicPr>
          <p:cNvPr id="10" name="Picture 9" descr="nicu's &lt;strong&gt;clipart&lt;/strong&gt; collection - people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89" y="1476401"/>
            <a:ext cx="1146031" cy="1146031"/>
          </a:xfrm>
          <a:prstGeom prst="rect">
            <a:avLst/>
          </a:prstGeom>
        </p:spPr>
      </p:pic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Forward or Next 10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5000" y="29091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69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7"/>
            <a:ext cx="8314113" cy="73469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Pre-test: Assessment Item 1.1.1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Pretest</a:t>
            </a:r>
            <a:br>
              <a:rPr lang="en-US" dirty="0"/>
            </a:br>
            <a:r>
              <a:rPr lang="en-US" dirty="0"/>
              <a:t>Goal 1.1: Use cognates/words that resemble familiar words</a:t>
            </a:r>
          </a:p>
        </p:txBody>
      </p:sp>
      <p:pic>
        <p:nvPicPr>
          <p:cNvPr id="10" name="Picture 9" descr="nicu's &lt;strong&gt;clipart&lt;/strong&gt; collection - people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89" y="1476401"/>
            <a:ext cx="1146031" cy="11460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67" y="2579041"/>
            <a:ext cx="2674491" cy="23308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8932" y="2622432"/>
            <a:ext cx="5690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Identify the meaning of French words </a:t>
            </a:r>
          </a:p>
          <a:p>
            <a:r>
              <a:rPr lang="en-US" dirty="0"/>
              <a:t>based on their similarities to English words.</a:t>
            </a:r>
          </a:p>
          <a:p>
            <a:endParaRPr lang="en-US" dirty="0"/>
          </a:p>
          <a:p>
            <a:r>
              <a:rPr lang="en-US" dirty="0"/>
              <a:t>When is the Chateau de Versailles open from 9h to 18h30?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8930" y="4079302"/>
            <a:ext cx="207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 action="ppaction://hlinksldjump"/>
              </a:rPr>
              <a:t>a) January- May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18930" y="4478566"/>
            <a:ext cx="197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 action="ppaction://hlinksldjump"/>
              </a:rPr>
              <a:t>b) April-October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220626" y="4079301"/>
            <a:ext cx="2386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 action="ppaction://hlinksldjump"/>
              </a:rPr>
              <a:t>c) November- March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220628" y="4475113"/>
            <a:ext cx="2835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8" action="ppaction://hlinksldjump"/>
              </a:rPr>
              <a:t>d) December- April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766937" y="4934747"/>
            <a:ext cx="3473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 err="1"/>
              <a:t>DeMado</a:t>
            </a:r>
            <a:r>
              <a:rPr lang="en-US" dirty="0"/>
              <a:t>, </a:t>
            </a:r>
            <a:r>
              <a:rPr lang="en-US" dirty="0" err="1"/>
              <a:t>Champery</a:t>
            </a:r>
            <a:r>
              <a:rPr lang="en-US" dirty="0"/>
              <a:t>, M. </a:t>
            </a:r>
            <a:r>
              <a:rPr lang="en-US" dirty="0" err="1"/>
              <a:t>Ponterio</a:t>
            </a:r>
            <a:r>
              <a:rPr lang="en-US" dirty="0"/>
              <a:t>, &amp; R. </a:t>
            </a:r>
            <a:r>
              <a:rPr lang="en-US" dirty="0" err="1"/>
              <a:t>Ponterio</a:t>
            </a:r>
            <a:r>
              <a:rPr lang="en-US" dirty="0"/>
              <a:t>, 2008, p. 363)</a:t>
            </a:r>
          </a:p>
        </p:txBody>
      </p:sp>
    </p:spTree>
    <p:extLst>
      <p:ext uri="{BB962C8B-B14F-4D97-AF65-F5344CB8AC3E}">
        <p14:creationId xmlns:p14="http://schemas.microsoft.com/office/powerpoint/2010/main" val="201375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7"/>
            <a:ext cx="8314113" cy="73469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Pre-test: Assessment Item 1.1.1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Pretest</a:t>
            </a:r>
            <a:br>
              <a:rPr lang="en-US" dirty="0"/>
            </a:br>
            <a:r>
              <a:rPr lang="en-US" dirty="0"/>
              <a:t>Goal 1.1: Use cognates/words that resemble familiar words</a:t>
            </a:r>
          </a:p>
        </p:txBody>
      </p:sp>
      <p:pic>
        <p:nvPicPr>
          <p:cNvPr id="10" name="Picture 9" descr="nicu's &lt;strong&gt;clipart&lt;/strong&gt; collection - people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89" y="1476401"/>
            <a:ext cx="1146031" cy="114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8932" y="2622432"/>
            <a:ext cx="5690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Identify the meaning of French words </a:t>
            </a:r>
          </a:p>
          <a:p>
            <a:r>
              <a:rPr lang="en-US" dirty="0"/>
              <a:t>based on their similarities to English words.</a:t>
            </a:r>
          </a:p>
          <a:p>
            <a:endParaRPr lang="en-US" dirty="0"/>
          </a:p>
          <a:p>
            <a:r>
              <a:rPr lang="en-US" dirty="0"/>
              <a:t>When is the Chateau de Versailles open from 9h to 18h30?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8931" y="3884871"/>
            <a:ext cx="56905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A) January- May is not correct. </a:t>
            </a:r>
          </a:p>
          <a:p>
            <a:r>
              <a:rPr lang="en-US" dirty="0"/>
              <a:t>Be sure to find the section with the times listed, and take a closer look at the names of the months.</a:t>
            </a:r>
          </a:p>
          <a:p>
            <a:endParaRPr lang="en-US" dirty="0"/>
          </a:p>
          <a:p>
            <a:r>
              <a:rPr lang="en-US" i="1" dirty="0"/>
              <a:t>Begin this section by clicking on the star.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67" y="2579041"/>
            <a:ext cx="2674491" cy="23308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66937" y="4934747"/>
            <a:ext cx="3473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 err="1"/>
              <a:t>DeMado</a:t>
            </a:r>
            <a:r>
              <a:rPr lang="en-US" dirty="0"/>
              <a:t>, </a:t>
            </a:r>
            <a:r>
              <a:rPr lang="en-US" dirty="0" err="1"/>
              <a:t>Champery</a:t>
            </a:r>
            <a:r>
              <a:rPr lang="en-US" dirty="0"/>
              <a:t>, M. </a:t>
            </a:r>
            <a:r>
              <a:rPr lang="en-US" dirty="0" err="1"/>
              <a:t>Ponterio</a:t>
            </a:r>
            <a:r>
              <a:rPr lang="en-US" dirty="0"/>
              <a:t>, &amp; R. </a:t>
            </a:r>
            <a:r>
              <a:rPr lang="en-US" dirty="0" err="1"/>
              <a:t>Ponterio</a:t>
            </a:r>
            <a:r>
              <a:rPr lang="en-US" dirty="0"/>
              <a:t>, 2008, p. 363)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298980" y="5576227"/>
            <a:ext cx="781396" cy="767166"/>
            <a:chOff x="5054803" y="5553466"/>
            <a:chExt cx="781396" cy="767166"/>
          </a:xfrm>
        </p:grpSpPr>
        <p:sp>
          <p:nvSpPr>
            <p:cNvPr id="21" name="Action Button: Custom 20">
              <a:hlinkClick r:id="rId5" action="ppaction://hlinksldjump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5-Point Star 21">
              <a:hlinkClick r:id="rId6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1850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7"/>
            <a:ext cx="8314113" cy="73469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Pre-test: Assessment Item 1.1.1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Pretest</a:t>
            </a:r>
            <a:br>
              <a:rPr lang="en-US" dirty="0"/>
            </a:br>
            <a:r>
              <a:rPr lang="en-US" dirty="0"/>
              <a:t>Goal 1.1: Use cognates/words that resemble familiar words</a:t>
            </a:r>
          </a:p>
        </p:txBody>
      </p:sp>
      <p:sp>
        <p:nvSpPr>
          <p:cNvPr id="7" name="Action Button: End 6">
            <a:hlinkClick r:id="rId2" action="ppaction://hlinksldjump" highlightClick="1"/>
          </p:cNvPr>
          <p:cNvSpPr/>
          <p:nvPr/>
        </p:nvSpPr>
        <p:spPr>
          <a:xfrm>
            <a:off x="7505733" y="5542195"/>
            <a:ext cx="714895" cy="767166"/>
          </a:xfrm>
          <a:prstGeom prst="actionButtonEn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nicu's &lt;strong&gt;clipart&lt;/strong&gt; collection - people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89" y="1476401"/>
            <a:ext cx="1146031" cy="114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8932" y="2622432"/>
            <a:ext cx="5690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Identify the meaning of French words </a:t>
            </a:r>
          </a:p>
          <a:p>
            <a:r>
              <a:rPr lang="en-US" dirty="0"/>
              <a:t>based on their similarities to English words.</a:t>
            </a:r>
          </a:p>
          <a:p>
            <a:endParaRPr lang="en-US" dirty="0"/>
          </a:p>
          <a:p>
            <a:r>
              <a:rPr lang="en-US" dirty="0"/>
              <a:t>When is the Chateau de Versailles open from 9h to 18h30?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93331" y="3884871"/>
            <a:ext cx="5716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B) Great job! “Avril-</a:t>
            </a:r>
            <a:r>
              <a:rPr lang="en-US" dirty="0" err="1"/>
              <a:t>octobre</a:t>
            </a:r>
            <a:r>
              <a:rPr lang="en-US" dirty="0"/>
              <a:t>” </a:t>
            </a:r>
            <a:r>
              <a:rPr lang="en-US" dirty="0" smtClean="0"/>
              <a:t>does </a:t>
            </a:r>
            <a:r>
              <a:rPr lang="en-US" dirty="0"/>
              <a:t>indeed resemble the months April and October.</a:t>
            </a:r>
          </a:p>
          <a:p>
            <a:endParaRPr lang="en-US" dirty="0"/>
          </a:p>
          <a:p>
            <a:r>
              <a:rPr lang="en-US" i="1" dirty="0"/>
              <a:t>Click on the end arrow to advance to the next goal.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67" y="2579041"/>
            <a:ext cx="2674491" cy="233089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66937" y="4934747"/>
            <a:ext cx="3473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 err="1"/>
              <a:t>DeMado</a:t>
            </a:r>
            <a:r>
              <a:rPr lang="en-US" dirty="0"/>
              <a:t>, </a:t>
            </a:r>
            <a:r>
              <a:rPr lang="en-US" dirty="0" err="1"/>
              <a:t>Champery</a:t>
            </a:r>
            <a:r>
              <a:rPr lang="en-US" dirty="0"/>
              <a:t>, M. </a:t>
            </a:r>
            <a:r>
              <a:rPr lang="en-US" dirty="0" err="1"/>
              <a:t>Ponterio</a:t>
            </a:r>
            <a:r>
              <a:rPr lang="en-US" dirty="0"/>
              <a:t>, &amp; R. </a:t>
            </a:r>
            <a:r>
              <a:rPr lang="en-US" dirty="0" err="1"/>
              <a:t>Ponterio</a:t>
            </a:r>
            <a:r>
              <a:rPr lang="en-US" dirty="0"/>
              <a:t>, 2008, p. 363)</a:t>
            </a:r>
          </a:p>
        </p:txBody>
      </p:sp>
    </p:spTree>
    <p:extLst>
      <p:ext uri="{BB962C8B-B14F-4D97-AF65-F5344CB8AC3E}">
        <p14:creationId xmlns:p14="http://schemas.microsoft.com/office/powerpoint/2010/main" val="391385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7"/>
            <a:ext cx="8314113" cy="73469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Pre-test: Assessment Item 1.1.1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Pretest</a:t>
            </a:r>
            <a:br>
              <a:rPr lang="en-US" dirty="0"/>
            </a:br>
            <a:r>
              <a:rPr lang="en-US" dirty="0"/>
              <a:t>Goal 1.1: Use cognates/words that resemble familiar words</a:t>
            </a:r>
          </a:p>
        </p:txBody>
      </p:sp>
      <p:pic>
        <p:nvPicPr>
          <p:cNvPr id="10" name="Picture 9" descr="nicu's &lt;strong&gt;clipart&lt;/strong&gt; collection - people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89" y="1476401"/>
            <a:ext cx="1146031" cy="114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8932" y="2622432"/>
            <a:ext cx="5690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Identify the meaning of French words </a:t>
            </a:r>
          </a:p>
          <a:p>
            <a:r>
              <a:rPr lang="en-US" dirty="0"/>
              <a:t>based on their similarities to English words.</a:t>
            </a:r>
          </a:p>
          <a:p>
            <a:endParaRPr lang="en-US" dirty="0"/>
          </a:p>
          <a:p>
            <a:r>
              <a:rPr lang="en-US" dirty="0"/>
              <a:t>When is the Chateau de Versailles open from 9h to 18h30?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18930" y="3884869"/>
            <a:ext cx="5783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C) November- March is not correct. Take another look, and pay closer attention to the time listed in the question.</a:t>
            </a:r>
          </a:p>
          <a:p>
            <a:endParaRPr lang="en-US" dirty="0"/>
          </a:p>
          <a:p>
            <a:r>
              <a:rPr lang="en-US" i="1" dirty="0"/>
              <a:t>Begin this section by clicking on the star.</a:t>
            </a: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67" y="2579041"/>
            <a:ext cx="2674491" cy="233089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66937" y="4934747"/>
            <a:ext cx="3473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 err="1"/>
              <a:t>DeMado</a:t>
            </a:r>
            <a:r>
              <a:rPr lang="en-US" dirty="0"/>
              <a:t>, </a:t>
            </a:r>
            <a:r>
              <a:rPr lang="en-US" dirty="0" err="1"/>
              <a:t>Champery</a:t>
            </a:r>
            <a:r>
              <a:rPr lang="en-US" dirty="0"/>
              <a:t>, M. </a:t>
            </a:r>
            <a:r>
              <a:rPr lang="en-US" dirty="0" err="1"/>
              <a:t>Ponterio</a:t>
            </a:r>
            <a:r>
              <a:rPr lang="en-US" dirty="0"/>
              <a:t>, &amp; R. </a:t>
            </a:r>
            <a:r>
              <a:rPr lang="en-US" dirty="0" err="1"/>
              <a:t>Ponterio</a:t>
            </a:r>
            <a:r>
              <a:rPr lang="en-US" dirty="0"/>
              <a:t>, 2008, p. 363)</a:t>
            </a:r>
          </a:p>
        </p:txBody>
      </p:sp>
      <p:sp>
        <p:nvSpPr>
          <p:cNvPr id="29" name="5-Point Star 28">
            <a:hlinkClick r:id="rId5" action="ppaction://hlinksldjump"/>
          </p:cNvPr>
          <p:cNvSpPr/>
          <p:nvPr/>
        </p:nvSpPr>
        <p:spPr>
          <a:xfrm>
            <a:off x="5410869" y="5639030"/>
            <a:ext cx="601762" cy="619016"/>
          </a:xfrm>
          <a:prstGeom prst="star5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5298980" y="5576227"/>
            <a:ext cx="781396" cy="767166"/>
            <a:chOff x="5054803" y="5553466"/>
            <a:chExt cx="781396" cy="767166"/>
          </a:xfrm>
        </p:grpSpPr>
        <p:sp>
          <p:nvSpPr>
            <p:cNvPr id="31" name="Action Button: Custom 30">
              <a:hlinkClick r:id="rId6" action="ppaction://hlinksldjump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5-Point Star 31">
              <a:hlinkClick r:id="rId5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691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7"/>
            <a:ext cx="8314113" cy="73469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Pre-test: Assessment Item 1.1.1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Pretest</a:t>
            </a:r>
            <a:br>
              <a:rPr lang="en-US" dirty="0"/>
            </a:br>
            <a:r>
              <a:rPr lang="en-US" dirty="0"/>
              <a:t>Goal 1.1: Use cognates/words that resemble familiar words</a:t>
            </a:r>
          </a:p>
        </p:txBody>
      </p:sp>
      <p:pic>
        <p:nvPicPr>
          <p:cNvPr id="10" name="Picture 9" descr="nicu's &lt;strong&gt;clipart&lt;/strong&gt; collection - people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89" y="1476401"/>
            <a:ext cx="1146031" cy="114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8932" y="2622432"/>
            <a:ext cx="5690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Identify the meaning of French words </a:t>
            </a:r>
          </a:p>
          <a:p>
            <a:r>
              <a:rPr lang="en-US" dirty="0"/>
              <a:t>based on their similarities to English words.</a:t>
            </a:r>
          </a:p>
          <a:p>
            <a:endParaRPr lang="en-US" dirty="0"/>
          </a:p>
          <a:p>
            <a:r>
              <a:rPr lang="en-US" dirty="0"/>
              <a:t>When is the Chateau de Versailles open from 9h to 18h30?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8930" y="3910424"/>
            <a:ext cx="5618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D) December- April is not correct. Be sure to find the section with the times listed, and take a closer look at the names of the months. </a:t>
            </a:r>
          </a:p>
          <a:p>
            <a:endParaRPr lang="en-US" dirty="0"/>
          </a:p>
          <a:p>
            <a:r>
              <a:rPr lang="en-US" i="1" dirty="0"/>
              <a:t>Begin this section by clicking on the star.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67" y="2579041"/>
            <a:ext cx="2674491" cy="23308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66937" y="4934747"/>
            <a:ext cx="3473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 err="1"/>
              <a:t>DeMado</a:t>
            </a:r>
            <a:r>
              <a:rPr lang="en-US" dirty="0"/>
              <a:t>, </a:t>
            </a:r>
            <a:r>
              <a:rPr lang="en-US" dirty="0" err="1"/>
              <a:t>Champery</a:t>
            </a:r>
            <a:r>
              <a:rPr lang="en-US" dirty="0"/>
              <a:t>, M. </a:t>
            </a:r>
            <a:r>
              <a:rPr lang="en-US" dirty="0" err="1"/>
              <a:t>Ponterio</a:t>
            </a:r>
            <a:r>
              <a:rPr lang="en-US" dirty="0"/>
              <a:t>, &amp; R. </a:t>
            </a:r>
            <a:r>
              <a:rPr lang="en-US" dirty="0" err="1"/>
              <a:t>Ponterio</a:t>
            </a:r>
            <a:r>
              <a:rPr lang="en-US" dirty="0"/>
              <a:t>, 2008, p. 363)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298980" y="5576227"/>
            <a:ext cx="781396" cy="767166"/>
            <a:chOff x="5054803" y="5553466"/>
            <a:chExt cx="781396" cy="767166"/>
          </a:xfrm>
        </p:grpSpPr>
        <p:sp>
          <p:nvSpPr>
            <p:cNvPr id="27" name="Action Button: Custom 26">
              <a:hlinkClick r:id="rId5" action="ppaction://hlinksldjump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5-Point Star 27">
              <a:hlinkClick r:id="rId6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6483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Cognates are words with the same meaning and similar spelling in both French and English. The pronunciation may differ just a bit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Instruction  (1/2)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1.1: Use cognates/words that resemble familiar words</a:t>
            </a:r>
          </a:p>
        </p:txBody>
      </p:sp>
      <p:pic>
        <p:nvPicPr>
          <p:cNvPr id="10" name="Picture 9" descr="nicu's &lt;strong&gt;clipart&lt;/strong&gt; collection - people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89" y="1476401"/>
            <a:ext cx="1146031" cy="1146031"/>
          </a:xfrm>
          <a:prstGeom prst="rect">
            <a:avLst/>
          </a:prstGeom>
        </p:spPr>
      </p:pic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62751" y="2968661"/>
            <a:ext cx="406400" cy="406400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760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Here </a:t>
            </a:r>
            <a:r>
              <a:rPr lang="en-US" dirty="0"/>
              <a:t>are some examples of cognates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Instruction (2/2)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1.1: Use cognates/words that resemble familiar words</a:t>
            </a:r>
          </a:p>
        </p:txBody>
      </p:sp>
      <p:pic>
        <p:nvPicPr>
          <p:cNvPr id="10" name="Picture 9" descr="nicu's &lt;strong&gt;clipart&lt;/strong&gt; collection - people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89" y="1476401"/>
            <a:ext cx="1146031" cy="1146031"/>
          </a:xfrm>
          <a:prstGeom prst="rect">
            <a:avLst/>
          </a:prstGeom>
        </p:spPr>
      </p:pic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174676"/>
              </p:ext>
            </p:extLst>
          </p:nvPr>
        </p:nvGraphicFramePr>
        <p:xfrm>
          <a:off x="3355973" y="2686079"/>
          <a:ext cx="7858366" cy="263043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618848">
                  <a:extLst>
                    <a:ext uri="{9D8B030D-6E8A-4147-A177-3AD203B41FA5}">
                      <a16:colId xmlns:a16="http://schemas.microsoft.com/office/drawing/2014/main" val="4039212197"/>
                    </a:ext>
                  </a:extLst>
                </a:gridCol>
                <a:gridCol w="2619759">
                  <a:extLst>
                    <a:ext uri="{9D8B030D-6E8A-4147-A177-3AD203B41FA5}">
                      <a16:colId xmlns:a16="http://schemas.microsoft.com/office/drawing/2014/main" val="3330388700"/>
                    </a:ext>
                  </a:extLst>
                </a:gridCol>
                <a:gridCol w="2619759">
                  <a:extLst>
                    <a:ext uri="{9D8B030D-6E8A-4147-A177-3AD203B41FA5}">
                      <a16:colId xmlns:a16="http://schemas.microsoft.com/office/drawing/2014/main" val="1277089379"/>
                    </a:ext>
                  </a:extLst>
                </a:gridCol>
              </a:tblGrid>
              <a:tr h="5260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</a:rPr>
                        <a:t>la liberté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</a:rPr>
                        <a:t>la musique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1">
                          <a:effectLst/>
                        </a:rPr>
                        <a:t>entier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0960385"/>
                  </a:ext>
                </a:extLst>
              </a:tr>
              <a:tr h="5260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</a:rPr>
                        <a:t>le football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</a:rPr>
                        <a:t>nerveux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1">
                          <a:effectLst/>
                        </a:rPr>
                        <a:t>la nation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295323"/>
                  </a:ext>
                </a:extLst>
              </a:tr>
              <a:tr h="5260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1">
                          <a:effectLst/>
                        </a:rPr>
                        <a:t>horrible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</a:rPr>
                        <a:t>l’expert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</a:rPr>
                        <a:t>l’horizon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1720080"/>
                  </a:ext>
                </a:extLst>
              </a:tr>
              <a:tr h="5260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1">
                          <a:effectLst/>
                        </a:rPr>
                        <a:t>la nature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</a:rPr>
                        <a:t>le danger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</a:rPr>
                        <a:t>la cage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8637435"/>
                  </a:ext>
                </a:extLst>
              </a:tr>
              <a:tr h="5260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</a:rPr>
                        <a:t>les mathématiques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1">
                          <a:effectLst/>
                        </a:rPr>
                        <a:t>brilliant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</a:rPr>
                        <a:t>un catastrophe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4115905"/>
                  </a:ext>
                </a:extLst>
              </a:tr>
            </a:tbl>
          </a:graphicData>
        </a:graphic>
      </p:graphicFrame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9993" y="27573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755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Additionally</a:t>
            </a:r>
            <a:r>
              <a:rPr lang="en-US" dirty="0"/>
              <a:t>, you will </a:t>
            </a:r>
            <a:r>
              <a:rPr lang="en-US" dirty="0" smtClean="0"/>
              <a:t>be </a:t>
            </a:r>
            <a:r>
              <a:rPr lang="en-US" dirty="0"/>
              <a:t>able to identify unfamiliar words in order to understand the responses from your French pen pal. </a:t>
            </a:r>
            <a:r>
              <a:rPr lang="en-US" dirty="0" smtClean="0"/>
              <a:t>You </a:t>
            </a:r>
            <a:r>
              <a:rPr lang="en-US" dirty="0"/>
              <a:t>cannot learn all of the vocabulary </a:t>
            </a:r>
            <a:r>
              <a:rPr lang="en-US" dirty="0" smtClean="0"/>
              <a:t>of any </a:t>
            </a:r>
            <a:r>
              <a:rPr lang="en-US" dirty="0"/>
              <a:t>language, and you cannot expect native speakers to only use vocabulary that you have been taught</a:t>
            </a:r>
            <a:r>
              <a:rPr lang="en-US" dirty="0" smtClean="0"/>
              <a:t>. You must be able to puzzle out the meaning of unfamiliar words.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2975956" y="780763"/>
            <a:ext cx="8377844" cy="6145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Introduction </a:t>
            </a:r>
            <a:r>
              <a:rPr lang="en-US" dirty="0" smtClean="0"/>
              <a:t>(2/18)</a:t>
            </a:r>
            <a:r>
              <a:rPr lang="en-US" b="1" dirty="0" smtClean="0">
                <a:latin typeface="+mn-lt"/>
              </a:rPr>
              <a:t/>
            </a:r>
            <a:br>
              <a:rPr lang="en-US" b="1" dirty="0" smtClean="0">
                <a:latin typeface="+mn-lt"/>
              </a:rPr>
            </a:br>
            <a:r>
              <a:rPr lang="en-US" dirty="0" smtClean="0"/>
              <a:t>How will this training help me?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7654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0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Practice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1.1: Use cognates/words that resemble familiar words</a:t>
            </a:r>
          </a:p>
        </p:txBody>
      </p:sp>
      <p:pic>
        <p:nvPicPr>
          <p:cNvPr id="10" name="Picture 9" descr="nicu's &lt;strong&gt;clipart&lt;/strong&gt; collection - people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89" y="1476401"/>
            <a:ext cx="1146031" cy="1146031"/>
          </a:xfrm>
          <a:prstGeom prst="rect">
            <a:avLst/>
          </a:prstGeom>
        </p:spPr>
      </p:pic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26080" y="1970967"/>
            <a:ext cx="78555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Now apply what you have just read to practice </a:t>
            </a:r>
          </a:p>
          <a:p>
            <a:r>
              <a:rPr lang="en-US" sz="2800" dirty="0"/>
              <a:t>   with a new passage of text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r>
              <a:rPr lang="en-US" sz="2800" dirty="0"/>
              <a:t>The answer will be immediately provided on the following slide along with an explanation on how to best arrive at the correct answer.</a:t>
            </a:r>
          </a:p>
          <a:p>
            <a:endParaRPr lang="en-US" sz="2800" dirty="0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81607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60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Practice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1.1: Use cognates/words that resemble familiar words</a:t>
            </a:r>
          </a:p>
        </p:txBody>
      </p:sp>
      <p:pic>
        <p:nvPicPr>
          <p:cNvPr id="10" name="Picture 9" descr="nicu's &lt;strong&gt;clipart&lt;/strong&gt; collection - people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89" y="1476401"/>
            <a:ext cx="1146031" cy="1146031"/>
          </a:xfrm>
          <a:prstGeom prst="rect">
            <a:avLst/>
          </a:prstGeom>
        </p:spPr>
      </p:pic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984" y="1690690"/>
            <a:ext cx="6524149" cy="24241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83984" y="4254041"/>
            <a:ext cx="7754129" cy="1304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In order to make crepes, you will need 125g of:</a:t>
            </a:r>
            <a:endParaRPr lang="en-US" dirty="0">
              <a:solidFill>
                <a:srgbClr val="000000"/>
              </a:solidFill>
              <a:latin typeface="Gill Sans MT" panose="020B0502020104020203" pitchFamily="34" charset="0"/>
              <a:ea typeface="Gill Sans MT" panose="020B05020201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a) </a:t>
            </a:r>
            <a:r>
              <a:rPr lang="fr-FR" dirty="0" err="1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salt</a:t>
            </a:r>
            <a:r>
              <a:rPr lang="fr-FR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                   b) </a:t>
            </a:r>
            <a:r>
              <a:rPr lang="fr-FR" dirty="0" err="1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soup</a:t>
            </a:r>
            <a:endParaRPr lang="en-US" dirty="0">
              <a:solidFill>
                <a:srgbClr val="000000"/>
              </a:solidFill>
              <a:latin typeface="Gill Sans MT" panose="020B0502020104020203" pitchFamily="34" charset="0"/>
              <a:ea typeface="Gill Sans MT" panose="020B05020201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c) </a:t>
            </a:r>
            <a:r>
              <a:rPr lang="fr-FR" dirty="0" err="1" smtClean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sausage</a:t>
            </a:r>
            <a:r>
              <a:rPr lang="fr-FR" dirty="0" smtClean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             d</a:t>
            </a:r>
            <a:r>
              <a:rPr lang="fr-FR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) </a:t>
            </a:r>
            <a:r>
              <a:rPr lang="fr-FR" dirty="0" err="1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sugar</a:t>
            </a:r>
            <a:endParaRPr lang="en-US" dirty="0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20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Practice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1.1: Use cognates/words that resemble familiar words</a:t>
            </a:r>
          </a:p>
        </p:txBody>
      </p:sp>
      <p:pic>
        <p:nvPicPr>
          <p:cNvPr id="10" name="Picture 9" descr="nicu's &lt;strong&gt;clipart&lt;/strong&gt; collection - people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89" y="1476401"/>
            <a:ext cx="1146031" cy="1146031"/>
          </a:xfrm>
          <a:prstGeom prst="rect">
            <a:avLst/>
          </a:prstGeom>
        </p:spPr>
      </p:pic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984" y="1690690"/>
            <a:ext cx="6524149" cy="24241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83984" y="4254041"/>
            <a:ext cx="7754129" cy="117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In order to make crepes, you will need 125g </a:t>
            </a:r>
            <a:r>
              <a:rPr lang="en-US" dirty="0" smtClean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of</a:t>
            </a:r>
            <a:r>
              <a:rPr lang="en-US" dirty="0" smtClean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Times New Roman" panose="02020603050405020304" pitchFamily="18" charset="0"/>
              </a:rPr>
              <a:t>:   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Times New Roman" panose="02020603050405020304" pitchFamily="18" charset="0"/>
              </a:rPr>
              <a:t>D) Sugar. </a:t>
            </a:r>
            <a:endParaRPr lang="en-US" dirty="0" smtClean="0">
              <a:solidFill>
                <a:srgbClr val="000000"/>
              </a:solidFill>
              <a:latin typeface="Gill Sans MT" panose="020B0502020104020203" pitchFamily="34" charset="0"/>
              <a:ea typeface="Gill Sans MT" panose="020B05020201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Times New Roman" panose="02020603050405020304" pitchFamily="18" charset="0"/>
              </a:rPr>
              <a:t>Did you guess that sugar was the word after the measurement of 125g since “</a:t>
            </a:r>
            <a:r>
              <a:rPr lang="en-US" dirty="0" err="1" smtClean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Times New Roman" panose="02020603050405020304" pitchFamily="18" charset="0"/>
              </a:rPr>
              <a:t>sucre</a:t>
            </a:r>
            <a:r>
              <a:rPr lang="en-US" dirty="0" smtClean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Times New Roman" panose="02020603050405020304" pitchFamily="18" charset="0"/>
              </a:rPr>
              <a:t>” looks so similar to the English word sugar?</a:t>
            </a:r>
            <a:endParaRPr lang="en-US" dirty="0" smtClean="0">
              <a:solidFill>
                <a:srgbClr val="000000"/>
              </a:solidFill>
              <a:latin typeface="Gill Sans MT" panose="020B0502020104020203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935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97074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Goal 1.2: Use your </a:t>
            </a:r>
            <a:r>
              <a:rPr lang="en-US" sz="3600" dirty="0"/>
              <a:t>knowledge of prefixes and suffixes</a:t>
            </a:r>
          </a:p>
        </p:txBody>
      </p:sp>
      <p:pic>
        <p:nvPicPr>
          <p:cNvPr id="11" name="Picture 10" descr="File:&lt;strong&gt;Chain&lt;/strong&gt; link icon.pn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01" y="1690690"/>
            <a:ext cx="1362998" cy="574163"/>
          </a:xfrm>
          <a:prstGeom prst="rect">
            <a:avLst/>
          </a:prstGeom>
        </p:spPr>
      </p:pic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1088" y="3022600"/>
            <a:ext cx="406400" cy="406400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10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Pre-test: Assessment Item 1.2.1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Read </a:t>
            </a:r>
            <a:r>
              <a:rPr lang="en-US" dirty="0"/>
              <a:t>the passage fully. Review each of the four choices completely before selecting an answer.</a:t>
            </a:r>
          </a:p>
          <a:p>
            <a:pPr marL="0" indent="0">
              <a:buNone/>
            </a:pPr>
            <a:r>
              <a:rPr lang="en-US" dirty="0"/>
              <a:t>You will proceed </a:t>
            </a:r>
            <a:r>
              <a:rPr lang="en-US" dirty="0" smtClean="0"/>
              <a:t>directly </a:t>
            </a:r>
            <a:r>
              <a:rPr lang="en-US" dirty="0"/>
              <a:t>to Goal </a:t>
            </a:r>
            <a:r>
              <a:rPr lang="en-US" dirty="0" smtClean="0"/>
              <a:t>1.3 </a:t>
            </a:r>
            <a:r>
              <a:rPr lang="en-US" dirty="0"/>
              <a:t>if you answer this question correctly.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Pretest</a:t>
            </a:r>
            <a:br>
              <a:rPr lang="en-US" dirty="0" smtClean="0"/>
            </a:br>
            <a:r>
              <a:rPr lang="en-US" dirty="0" smtClean="0"/>
              <a:t>Goal 1.2: Use your </a:t>
            </a:r>
            <a:r>
              <a:rPr lang="en-US" dirty="0"/>
              <a:t>knowledge of prefixes and suffixes</a:t>
            </a:r>
          </a:p>
        </p:txBody>
      </p:sp>
      <p:pic>
        <p:nvPicPr>
          <p:cNvPr id="11" name="Picture 10" descr="File:&lt;strong&gt;Chain&lt;/strong&gt; link icon.pn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01" y="1690690"/>
            <a:ext cx="1362998" cy="574163"/>
          </a:xfrm>
          <a:prstGeom prst="rect">
            <a:avLst/>
          </a:prstGeom>
        </p:spPr>
      </p:pic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2954866"/>
            <a:ext cx="406400" cy="406400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52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Pre-test: Assessment Item </a:t>
            </a:r>
            <a:r>
              <a:rPr lang="en-US" dirty="0" smtClean="0"/>
              <a:t>1.2.1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Pretest</a:t>
            </a:r>
            <a:br>
              <a:rPr lang="en-US" dirty="0"/>
            </a:br>
            <a:r>
              <a:rPr lang="en-US" dirty="0"/>
              <a:t>Goal 1.2: Use your knowledge of prefixes and suffixes</a:t>
            </a:r>
          </a:p>
        </p:txBody>
      </p:sp>
      <p:pic>
        <p:nvPicPr>
          <p:cNvPr id="11" name="Picture 10" descr="File:&lt;strong&gt;Chain&lt;/strong&gt; link icon.png - Wikimedia Comm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01" y="1690690"/>
            <a:ext cx="1362998" cy="574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300" y="2350106"/>
            <a:ext cx="4458903" cy="3057152"/>
          </a:xfrm>
          <a:prstGeom prst="rect">
            <a:avLst/>
          </a:prstGeom>
        </p:spPr>
      </p:pic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930587" y="5037926"/>
            <a:ext cx="292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DeMado</a:t>
            </a:r>
            <a:r>
              <a:rPr lang="en-US" dirty="0"/>
              <a:t> et al., 2008, p. 379)</a:t>
            </a:r>
          </a:p>
        </p:txBody>
      </p:sp>
      <p:sp>
        <p:nvSpPr>
          <p:cNvPr id="6" name="Right Arrow 5"/>
          <p:cNvSpPr/>
          <p:nvPr/>
        </p:nvSpPr>
        <p:spPr>
          <a:xfrm>
            <a:off x="3547534" y="4343400"/>
            <a:ext cx="889000" cy="397933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06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5"/>
            <a:ext cx="8314113" cy="14994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Pre-test: Assessment Item </a:t>
            </a:r>
            <a:r>
              <a:rPr lang="en-US" dirty="0" smtClean="0"/>
              <a:t>1.2.1</a:t>
            </a:r>
          </a:p>
          <a:p>
            <a:pPr marL="0" indent="0">
              <a:buNone/>
            </a:pPr>
            <a:r>
              <a:rPr lang="en-US" sz="2000" dirty="0" smtClean="0"/>
              <a:t>In the line 13 of the passage, what does the phrase </a:t>
            </a:r>
            <a:r>
              <a:rPr lang="en-US" sz="2000" b="1" dirty="0" smtClean="0"/>
              <a:t>“ma </a:t>
            </a:r>
            <a:r>
              <a:rPr lang="en-US" sz="2000" b="1" dirty="0" err="1" smtClean="0"/>
              <a:t>mère</a:t>
            </a:r>
            <a:r>
              <a:rPr lang="en-US" sz="2000" b="1" dirty="0" smtClean="0"/>
              <a:t> me </a:t>
            </a:r>
            <a:r>
              <a:rPr lang="en-US" sz="2000" b="1" dirty="0" err="1" smtClean="0"/>
              <a:t>déposa</a:t>
            </a:r>
            <a:r>
              <a:rPr lang="en-US" sz="2000" b="1" dirty="0" smtClean="0"/>
              <a:t> à ma place” </a:t>
            </a:r>
            <a:r>
              <a:rPr lang="en-US" sz="2000" dirty="0" smtClean="0"/>
              <a:t>mean?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Pretest</a:t>
            </a:r>
            <a:br>
              <a:rPr lang="en-US" dirty="0"/>
            </a:br>
            <a:r>
              <a:rPr lang="en-US" dirty="0"/>
              <a:t>Goal 1.2: Use your knowledge of prefixes and suffixes</a:t>
            </a:r>
          </a:p>
        </p:txBody>
      </p:sp>
      <p:pic>
        <p:nvPicPr>
          <p:cNvPr id="11" name="Picture 10" descr="File:&lt;strong&gt;Chain&lt;/strong&gt; link icon.png - Wikimedia Comm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01" y="1690690"/>
            <a:ext cx="1362998" cy="5741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61864" y="3543159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 action="ppaction://hlinksldjump"/>
              </a:rPr>
              <a:t>a) My mother kissed me where I was...	</a:t>
            </a:r>
            <a:r>
              <a:rPr lang="en-US" dirty="0"/>
              <a:t>	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61866" y="3955277"/>
            <a:ext cx="3665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 action="ppaction://hlinksldjump"/>
              </a:rPr>
              <a:t>b) My father kissed me where I was…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61864" y="4423164"/>
            <a:ext cx="4276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 action="ppaction://hlinksldjump"/>
              </a:rPr>
              <a:t>c) My mother took me from where I was ...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61866" y="4891053"/>
            <a:ext cx="4020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 action="ppaction://hlinksldjump"/>
              </a:rPr>
              <a:t>d) My father took me from where I was…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444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5"/>
            <a:ext cx="8314113" cy="14994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Pre-test: Assessment Item </a:t>
            </a:r>
            <a:r>
              <a:rPr lang="en-US" dirty="0" smtClean="0"/>
              <a:t>1.2.1</a:t>
            </a:r>
          </a:p>
          <a:p>
            <a:pPr marL="0" indent="0">
              <a:buNone/>
            </a:pPr>
            <a:r>
              <a:rPr lang="en-US" sz="2000" dirty="0"/>
              <a:t>In the line 13 of the passage, what does the phrase </a:t>
            </a:r>
            <a:r>
              <a:rPr lang="en-US" sz="2000" b="1" dirty="0"/>
              <a:t>“ma </a:t>
            </a:r>
            <a:r>
              <a:rPr lang="en-US" sz="2000" b="1" dirty="0" err="1"/>
              <a:t>mère</a:t>
            </a:r>
            <a:r>
              <a:rPr lang="en-US" sz="2000" b="1" dirty="0"/>
              <a:t> me </a:t>
            </a:r>
            <a:r>
              <a:rPr lang="en-US" sz="2000" b="1" dirty="0" err="1"/>
              <a:t>déposa</a:t>
            </a:r>
            <a:r>
              <a:rPr lang="en-US" sz="2000" b="1" dirty="0"/>
              <a:t> à ma place” </a:t>
            </a:r>
            <a:r>
              <a:rPr lang="en-US" sz="2000" dirty="0"/>
              <a:t>mean?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Pretest</a:t>
            </a:r>
            <a:br>
              <a:rPr lang="en-US" dirty="0"/>
            </a:br>
            <a:r>
              <a:rPr lang="en-US" dirty="0"/>
              <a:t>Goal 1.2: Use your knowledge of prefixes and suffixes</a:t>
            </a:r>
          </a:p>
        </p:txBody>
      </p:sp>
      <p:pic>
        <p:nvPicPr>
          <p:cNvPr id="11" name="Picture 10" descr="File:&lt;strong&gt;Chain&lt;/strong&gt; link icon.png - Wikimedia Comm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01" y="1690690"/>
            <a:ext cx="1362998" cy="5741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61866" y="3543159"/>
            <a:ext cx="52204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A) My mother kissed me where I was... is not correct. </a:t>
            </a:r>
          </a:p>
          <a:p>
            <a:r>
              <a:rPr lang="en-US" dirty="0"/>
              <a:t>Pay close attention to the</a:t>
            </a:r>
            <a:r>
              <a:rPr lang="en-US" b="1" dirty="0"/>
              <a:t> prefix </a:t>
            </a:r>
            <a:r>
              <a:rPr lang="en-US" dirty="0"/>
              <a:t>used in the verb. </a:t>
            </a:r>
          </a:p>
          <a:p>
            <a:endParaRPr lang="en-US" dirty="0"/>
          </a:p>
          <a:p>
            <a:r>
              <a:rPr lang="en-US" i="1" dirty="0"/>
              <a:t>Begin this section by clicking on the star.</a:t>
            </a:r>
          </a:p>
          <a:p>
            <a:r>
              <a:rPr lang="en-US" dirty="0"/>
              <a:t>		</a:t>
            </a:r>
          </a:p>
        </p:txBody>
      </p:sp>
      <p:sp>
        <p:nvSpPr>
          <p:cNvPr id="15" name="Action Button: Beginning 14">
            <a:hlinkClick r:id="" action="ppaction://hlinkshowjump?jump=firstslide" highlightClick="1"/>
          </p:cNvPr>
          <p:cNvSpPr/>
          <p:nvPr/>
        </p:nvSpPr>
        <p:spPr>
          <a:xfrm>
            <a:off x="5120642" y="5542195"/>
            <a:ext cx="714894" cy="767166"/>
          </a:xfrm>
          <a:prstGeom prst="actionButtonBeginning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5054803" y="5553466"/>
            <a:ext cx="781396" cy="767166"/>
            <a:chOff x="5054803" y="5553466"/>
            <a:chExt cx="781396" cy="767166"/>
          </a:xfrm>
        </p:grpSpPr>
        <p:sp>
          <p:nvSpPr>
            <p:cNvPr id="17" name="Action Button: Custom 16">
              <a:hlinkClick r:id="rId3" action="ppaction://hlinksldjump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5-Point Star 17">
              <a:hlinkClick r:id="rId4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04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5"/>
            <a:ext cx="8314113" cy="14994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Pre-test: Assessment Item </a:t>
            </a:r>
            <a:r>
              <a:rPr lang="en-US" dirty="0" smtClean="0"/>
              <a:t>1.2.1</a:t>
            </a:r>
          </a:p>
          <a:p>
            <a:pPr marL="0" indent="0">
              <a:buNone/>
            </a:pPr>
            <a:r>
              <a:rPr lang="en-US" sz="2000" dirty="0"/>
              <a:t>In the line 13 of the passage, what does the phrase </a:t>
            </a:r>
            <a:r>
              <a:rPr lang="en-US" sz="2000" b="1" dirty="0"/>
              <a:t>“ma </a:t>
            </a:r>
            <a:r>
              <a:rPr lang="en-US" sz="2000" b="1" dirty="0" err="1"/>
              <a:t>mère</a:t>
            </a:r>
            <a:r>
              <a:rPr lang="en-US" sz="2000" b="1" dirty="0"/>
              <a:t> me </a:t>
            </a:r>
            <a:r>
              <a:rPr lang="en-US" sz="2000" b="1" dirty="0" err="1"/>
              <a:t>déposa</a:t>
            </a:r>
            <a:r>
              <a:rPr lang="en-US" sz="2000" b="1" dirty="0"/>
              <a:t> à ma place” </a:t>
            </a:r>
            <a:r>
              <a:rPr lang="en-US" sz="2000" dirty="0"/>
              <a:t>mean?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Pretest</a:t>
            </a:r>
            <a:br>
              <a:rPr lang="en-US" dirty="0"/>
            </a:br>
            <a:r>
              <a:rPr lang="en-US" dirty="0"/>
              <a:t>Goal 1.2: Use your knowledge of prefixes and suffixes</a:t>
            </a:r>
          </a:p>
        </p:txBody>
      </p:sp>
      <p:pic>
        <p:nvPicPr>
          <p:cNvPr id="11" name="Picture 10" descr="File:&lt;strong&gt;Chain&lt;/strong&gt; link icon.png - Wikimedia Comm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01" y="1690690"/>
            <a:ext cx="1362998" cy="5741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39688" y="3460030"/>
            <a:ext cx="84651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B) My father kissed me where I was… is not correct. Pay close attention to the</a:t>
            </a:r>
            <a:r>
              <a:rPr lang="en-US" b="1" dirty="0"/>
              <a:t> prefix </a:t>
            </a:r>
            <a:r>
              <a:rPr lang="en-US" dirty="0"/>
              <a:t>used in the verb.  Also, investigate what “mon</a:t>
            </a:r>
            <a:r>
              <a:rPr lang="en-US" b="1" i="1" dirty="0"/>
              <a:t> </a:t>
            </a:r>
            <a:r>
              <a:rPr lang="en-US" b="1" i="1" dirty="0" err="1"/>
              <a:t>père</a:t>
            </a:r>
            <a:r>
              <a:rPr lang="en-US" dirty="0"/>
              <a:t>” in the title means, and try to figure out what “ma </a:t>
            </a:r>
            <a:r>
              <a:rPr lang="en-US" b="1" i="1" dirty="0" err="1"/>
              <a:t>mère</a:t>
            </a:r>
            <a:r>
              <a:rPr lang="en-US" dirty="0"/>
              <a:t>” in the sample sentence means.]</a:t>
            </a:r>
          </a:p>
          <a:p>
            <a:endParaRPr lang="en-US" i="1" dirty="0"/>
          </a:p>
          <a:p>
            <a:r>
              <a:rPr lang="en-US" i="1" dirty="0"/>
              <a:t>Begin this section by clicking on the star.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Action Button: Beginning 9">
            <a:hlinkClick r:id="" action="ppaction://hlinkshowjump?jump=firstslide" highlightClick="1"/>
          </p:cNvPr>
          <p:cNvSpPr/>
          <p:nvPr/>
        </p:nvSpPr>
        <p:spPr>
          <a:xfrm>
            <a:off x="5120642" y="5542195"/>
            <a:ext cx="714894" cy="767166"/>
          </a:xfrm>
          <a:prstGeom prst="actionButtonBeginning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054803" y="5553466"/>
            <a:ext cx="781396" cy="767166"/>
            <a:chOff x="5054803" y="5553466"/>
            <a:chExt cx="781396" cy="767166"/>
          </a:xfrm>
        </p:grpSpPr>
        <p:sp>
          <p:nvSpPr>
            <p:cNvPr id="14" name="Action Button: Custom 13">
              <a:hlinkClick r:id="rId3" action="ppaction://hlinksldjump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5-Point Star 14">
              <a:hlinkClick r:id="rId4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627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5"/>
            <a:ext cx="8314113" cy="14994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Pre-test: Assessment Item </a:t>
            </a:r>
            <a:r>
              <a:rPr lang="en-US" dirty="0" smtClean="0"/>
              <a:t>1.2.1</a:t>
            </a:r>
          </a:p>
          <a:p>
            <a:pPr marL="0" indent="0">
              <a:buNone/>
            </a:pPr>
            <a:r>
              <a:rPr lang="en-US" sz="2000" dirty="0"/>
              <a:t>In the line 13 of the passage, what does the phrase </a:t>
            </a:r>
            <a:r>
              <a:rPr lang="en-US" sz="2000" b="1" dirty="0"/>
              <a:t>“ma </a:t>
            </a:r>
            <a:r>
              <a:rPr lang="en-US" sz="2000" b="1" dirty="0" err="1"/>
              <a:t>mère</a:t>
            </a:r>
            <a:r>
              <a:rPr lang="en-US" sz="2000" b="1" dirty="0"/>
              <a:t> me </a:t>
            </a:r>
            <a:r>
              <a:rPr lang="en-US" sz="2000" b="1" dirty="0" err="1"/>
              <a:t>déposa</a:t>
            </a:r>
            <a:r>
              <a:rPr lang="en-US" sz="2000" b="1" dirty="0"/>
              <a:t> à ma place” </a:t>
            </a:r>
            <a:r>
              <a:rPr lang="en-US" sz="2000" dirty="0"/>
              <a:t>mean?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Pretest</a:t>
            </a:r>
            <a:br>
              <a:rPr lang="en-US" dirty="0"/>
            </a:br>
            <a:r>
              <a:rPr lang="en-US" dirty="0"/>
              <a:t>Goal 1.2: Use your knowledge of prefixes and suffixes</a:t>
            </a:r>
          </a:p>
        </p:txBody>
      </p:sp>
      <p:sp>
        <p:nvSpPr>
          <p:cNvPr id="7" name="Action Button: End 6">
            <a:hlinkClick r:id="rId2" action="ppaction://hlinksldjump" highlightClick="1"/>
          </p:cNvPr>
          <p:cNvSpPr/>
          <p:nvPr/>
        </p:nvSpPr>
        <p:spPr>
          <a:xfrm>
            <a:off x="7505733" y="5542195"/>
            <a:ext cx="714895" cy="767166"/>
          </a:xfrm>
          <a:prstGeom prst="actionButtonEn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File:&lt;strong&gt;Chain&lt;/strong&gt; link icon.png - Wikimedia Common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01" y="1690690"/>
            <a:ext cx="1362998" cy="5741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39688" y="3554075"/>
            <a:ext cx="88641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C) My mother took me from where I was ... is correct!</a:t>
            </a:r>
          </a:p>
          <a:p>
            <a:r>
              <a:rPr lang="en-US" dirty="0"/>
              <a:t>The prefix “de-” does indicate removal or undoing of an action. Additionally, “-</a:t>
            </a:r>
            <a:r>
              <a:rPr lang="en-US" dirty="0" err="1"/>
              <a:t>pos</a:t>
            </a:r>
            <a:r>
              <a:rPr lang="en-US" dirty="0"/>
              <a:t>” could indicate the speaker’s position in the room.</a:t>
            </a:r>
          </a:p>
          <a:p>
            <a:endParaRPr lang="en-US" dirty="0"/>
          </a:p>
          <a:p>
            <a:r>
              <a:rPr lang="en-US" i="1" dirty="0"/>
              <a:t>Click on the end arrow to advance to the next goal.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106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Finally, you will be </a:t>
            </a:r>
            <a:r>
              <a:rPr lang="en-US" dirty="0"/>
              <a:t>able to use the strategies suggested in this </a:t>
            </a:r>
            <a:r>
              <a:rPr lang="en-US" dirty="0" smtClean="0"/>
              <a:t>training in </a:t>
            </a:r>
            <a:r>
              <a:rPr lang="en-US" dirty="0"/>
              <a:t>other courses, both in high school and </a:t>
            </a:r>
            <a:r>
              <a:rPr lang="en-US" dirty="0" smtClean="0"/>
              <a:t>in college. </a:t>
            </a:r>
            <a:r>
              <a:rPr lang="en-US" dirty="0"/>
              <a:t>By activating </a:t>
            </a:r>
            <a:r>
              <a:rPr lang="en-US" dirty="0" smtClean="0"/>
              <a:t>your background </a:t>
            </a:r>
            <a:r>
              <a:rPr lang="en-US" dirty="0"/>
              <a:t>knowledge of English and by using the context </a:t>
            </a:r>
            <a:r>
              <a:rPr lang="en-US" dirty="0" smtClean="0"/>
              <a:t>clues provided, </a:t>
            </a:r>
            <a:r>
              <a:rPr lang="en-US" dirty="0"/>
              <a:t>you will be able to increase your understanding of </a:t>
            </a:r>
            <a:r>
              <a:rPr lang="en-US" dirty="0" smtClean="0"/>
              <a:t>writing </a:t>
            </a:r>
            <a:r>
              <a:rPr lang="en-US" dirty="0"/>
              <a:t>in any discipline you study.</a:t>
            </a:r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2975956" y="780763"/>
            <a:ext cx="8377844" cy="6145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Introduction </a:t>
            </a:r>
            <a:r>
              <a:rPr lang="en-US" dirty="0" smtClean="0"/>
              <a:t>(3/18)</a:t>
            </a:r>
            <a:r>
              <a:rPr lang="en-US" b="1" dirty="0" smtClean="0">
                <a:latin typeface="+mn-lt"/>
              </a:rPr>
              <a:t/>
            </a:r>
            <a:br>
              <a:rPr lang="en-US" b="1" dirty="0" smtClean="0">
                <a:latin typeface="+mn-lt"/>
              </a:rPr>
            </a:br>
            <a:r>
              <a:rPr lang="en-US" dirty="0" smtClean="0"/>
              <a:t>How will this training help me?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8751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3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5"/>
            <a:ext cx="8314113" cy="14994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Pre-test: Assessment Item </a:t>
            </a:r>
            <a:r>
              <a:rPr lang="en-US" dirty="0" smtClean="0"/>
              <a:t>1.2.1</a:t>
            </a:r>
          </a:p>
          <a:p>
            <a:pPr marL="0" indent="0">
              <a:buNone/>
            </a:pPr>
            <a:r>
              <a:rPr lang="en-US" sz="2000" dirty="0"/>
              <a:t>In the line 13 of the passage, what does the phrase </a:t>
            </a:r>
            <a:r>
              <a:rPr lang="en-US" sz="2000" b="1" dirty="0"/>
              <a:t>“ma </a:t>
            </a:r>
            <a:r>
              <a:rPr lang="en-US" sz="2000" b="1" dirty="0" err="1"/>
              <a:t>mère</a:t>
            </a:r>
            <a:r>
              <a:rPr lang="en-US" sz="2000" b="1" dirty="0"/>
              <a:t> me </a:t>
            </a:r>
            <a:r>
              <a:rPr lang="en-US" sz="2000" b="1" dirty="0" err="1"/>
              <a:t>déposa</a:t>
            </a:r>
            <a:r>
              <a:rPr lang="en-US" sz="2000" b="1" dirty="0"/>
              <a:t> à ma place” </a:t>
            </a:r>
            <a:r>
              <a:rPr lang="en-US" sz="2000" dirty="0"/>
              <a:t>mean?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Pretest</a:t>
            </a:r>
            <a:br>
              <a:rPr lang="en-US" dirty="0"/>
            </a:br>
            <a:r>
              <a:rPr lang="en-US" dirty="0"/>
              <a:t>Goal 1.2: Use your knowledge of prefixes and suffixes</a:t>
            </a:r>
          </a:p>
        </p:txBody>
      </p:sp>
      <p:pic>
        <p:nvPicPr>
          <p:cNvPr id="11" name="Picture 10" descr="File:&lt;strong&gt;Chain&lt;/strong&gt; link icon.png - Wikimedia Comm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01" y="1690690"/>
            <a:ext cx="1362998" cy="5741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39688" y="3554073"/>
            <a:ext cx="88641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D) Close!  My father took me from where I was ... is not correct. The prefix “de-” does indicate removal or undoing of an action. You have guessed the right verb from the prefix. However, “ma </a:t>
            </a:r>
            <a:r>
              <a:rPr lang="en-US" dirty="0" err="1"/>
              <a:t>mère</a:t>
            </a:r>
            <a:r>
              <a:rPr lang="en-US" dirty="0"/>
              <a:t>” in sample the sentence does means “my mother.”</a:t>
            </a:r>
          </a:p>
          <a:p>
            <a:endParaRPr lang="en-US" dirty="0"/>
          </a:p>
          <a:p>
            <a:r>
              <a:rPr lang="en-US" i="1" dirty="0"/>
              <a:t>Begin this section by clicking on the star.</a:t>
            </a:r>
          </a:p>
        </p:txBody>
      </p:sp>
      <p:sp>
        <p:nvSpPr>
          <p:cNvPr id="16" name="Action Button: Beginning 15">
            <a:hlinkClick r:id="" action="ppaction://hlinkshowjump?jump=firstslide" highlightClick="1"/>
          </p:cNvPr>
          <p:cNvSpPr/>
          <p:nvPr/>
        </p:nvSpPr>
        <p:spPr>
          <a:xfrm>
            <a:off x="5120642" y="5542195"/>
            <a:ext cx="714894" cy="767166"/>
          </a:xfrm>
          <a:prstGeom prst="actionButtonBeginning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5054803" y="5553466"/>
            <a:ext cx="781396" cy="767166"/>
            <a:chOff x="5054803" y="5553466"/>
            <a:chExt cx="781396" cy="767166"/>
          </a:xfrm>
        </p:grpSpPr>
        <p:sp>
          <p:nvSpPr>
            <p:cNvPr id="18" name="Action Button: Custom 17">
              <a:hlinkClick r:id="rId3" action="ppaction://hlinksldjump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5-Point Star 18">
              <a:hlinkClick r:id="rId3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4311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Prefixes are letters that are added to the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beginning </a:t>
            </a:r>
            <a:r>
              <a:rPr lang="en-US" dirty="0"/>
              <a:t>a word in order to adjust or clarify its meaning.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1349642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Instruction (1/6)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1.2: Use your knowledge of prefixes and suffixes</a:t>
            </a:r>
          </a:p>
        </p:txBody>
      </p:sp>
      <p:pic>
        <p:nvPicPr>
          <p:cNvPr id="11" name="Picture 10" descr="File:&lt;strong&gt;Chain&lt;/strong&gt; link icon.pn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01" y="1690690"/>
            <a:ext cx="1362998" cy="574163"/>
          </a:xfrm>
          <a:prstGeom prst="rect">
            <a:avLst/>
          </a:prstGeom>
        </p:spPr>
      </p:pic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16821" y="3016253"/>
            <a:ext cx="406400" cy="406400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948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Some </a:t>
            </a:r>
            <a:r>
              <a:rPr lang="en-US" dirty="0"/>
              <a:t>examples of shared English and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French </a:t>
            </a:r>
            <a:r>
              <a:rPr lang="en-US" dirty="0"/>
              <a:t>prefixes: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163504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Instruction </a:t>
            </a:r>
            <a:r>
              <a:rPr lang="en-US" sz="3600" dirty="0" smtClean="0"/>
              <a:t>(2/6)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Goal 1.2: Use your knowledge of prefixes and suffixes</a:t>
            </a:r>
          </a:p>
        </p:txBody>
      </p:sp>
      <p:pic>
        <p:nvPicPr>
          <p:cNvPr id="11" name="Picture 10" descr="File:&lt;strong&gt;Chain&lt;/strong&gt; link icon.pn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01" y="1690690"/>
            <a:ext cx="1362998" cy="574163"/>
          </a:xfrm>
          <a:prstGeom prst="rect">
            <a:avLst/>
          </a:prstGeom>
        </p:spPr>
      </p:pic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684696"/>
              </p:ext>
            </p:extLst>
          </p:nvPr>
        </p:nvGraphicFramePr>
        <p:xfrm>
          <a:off x="3164235" y="2858982"/>
          <a:ext cx="7810817" cy="175260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3964177">
                  <a:extLst>
                    <a:ext uri="{9D8B030D-6E8A-4147-A177-3AD203B41FA5}">
                      <a16:colId xmlns:a16="http://schemas.microsoft.com/office/drawing/2014/main" val="2047501380"/>
                    </a:ext>
                  </a:extLst>
                </a:gridCol>
                <a:gridCol w="3846640">
                  <a:extLst>
                    <a:ext uri="{9D8B030D-6E8A-4147-A177-3AD203B41FA5}">
                      <a16:colId xmlns:a16="http://schemas.microsoft.com/office/drawing/2014/main" val="2754308169"/>
                    </a:ext>
                  </a:extLst>
                </a:gridCol>
              </a:tblGrid>
              <a:tr h="2554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English/French prefixes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English/ French words 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8083287"/>
                  </a:ext>
                </a:extLst>
              </a:tr>
              <a:tr h="5280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uni</a:t>
                      </a:r>
                      <a:r>
                        <a:rPr lang="en-US" sz="2000" dirty="0">
                          <a:effectLst/>
                        </a:rPr>
                        <a:t>-, bi -, </a:t>
                      </a:r>
                      <a:r>
                        <a:rPr lang="en-US" sz="2000" b="0" dirty="0">
                          <a:effectLst/>
                        </a:rPr>
                        <a:t>and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b="1" dirty="0">
                          <a:effectLst/>
                        </a:rPr>
                        <a:t>tri- </a:t>
                      </a:r>
                      <a:r>
                        <a:rPr lang="en-US" sz="2000" b="0" dirty="0">
                          <a:effectLst/>
                        </a:rPr>
                        <a:t>to signify the word relates to one, two or three things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uniform/</a:t>
                      </a:r>
                      <a:r>
                        <a:rPr lang="en-US" sz="2000" b="1" dirty="0" err="1">
                          <a:effectLst/>
                        </a:rPr>
                        <a:t>l’uniform</a:t>
                      </a:r>
                      <a:r>
                        <a:rPr lang="en-US" sz="2000" b="1" dirty="0">
                          <a:effectLst/>
                        </a:rPr>
                        <a:t>, bicycle/une </a:t>
                      </a:r>
                      <a:r>
                        <a:rPr lang="en-US" sz="2000" b="1" dirty="0" err="1">
                          <a:effectLst/>
                        </a:rPr>
                        <a:t>bicyclette</a:t>
                      </a:r>
                      <a:r>
                        <a:rPr lang="en-US" sz="2000" b="1" dirty="0">
                          <a:effectLst/>
                        </a:rPr>
                        <a:t>, triangle/un triangle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8339103"/>
                  </a:ext>
                </a:extLst>
              </a:tr>
              <a:tr h="2554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re- </a:t>
                      </a:r>
                      <a:r>
                        <a:rPr lang="en-US" sz="2000" b="0" dirty="0">
                          <a:effectLst/>
                        </a:rPr>
                        <a:t>to signify doing something again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redo/</a:t>
                      </a:r>
                      <a:r>
                        <a:rPr lang="en-US" sz="2000" b="1" dirty="0" err="1">
                          <a:effectLst/>
                        </a:rPr>
                        <a:t>refaire</a:t>
                      </a:r>
                      <a:r>
                        <a:rPr lang="en-US" sz="2000" b="1" dirty="0">
                          <a:effectLst/>
                        </a:rPr>
                        <a:t>, revise/reviser, recount/</a:t>
                      </a:r>
                      <a:r>
                        <a:rPr lang="en-US" sz="2000" b="1" dirty="0" err="1">
                          <a:effectLst/>
                        </a:rPr>
                        <a:t>raconter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7517675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3199" y="3022600"/>
            <a:ext cx="406400" cy="406400"/>
          </a:xfrm>
          <a:prstGeom prst="rect">
            <a:avLst/>
          </a:prstGeom>
        </p:spPr>
      </p:pic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951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Some </a:t>
            </a:r>
            <a:r>
              <a:rPr lang="en-US" dirty="0"/>
              <a:t>examples of shared English and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French </a:t>
            </a:r>
            <a:r>
              <a:rPr lang="en-US" dirty="0"/>
              <a:t>prefixes: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134964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Instruction </a:t>
            </a:r>
            <a:r>
              <a:rPr lang="en-US" dirty="0" smtClean="0"/>
              <a:t>(3/6)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1.2: Use your knowledge of prefixes and suffixes</a:t>
            </a:r>
          </a:p>
        </p:txBody>
      </p:sp>
      <p:pic>
        <p:nvPicPr>
          <p:cNvPr id="11" name="Picture 10" descr="File:&lt;strong&gt;Chain&lt;/strong&gt; link icon.pn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01" y="1690690"/>
            <a:ext cx="1362998" cy="574163"/>
          </a:xfrm>
          <a:prstGeom prst="rect">
            <a:avLst/>
          </a:prstGeom>
        </p:spPr>
      </p:pic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495339"/>
              </p:ext>
            </p:extLst>
          </p:nvPr>
        </p:nvGraphicFramePr>
        <p:xfrm>
          <a:off x="3164235" y="2858982"/>
          <a:ext cx="7810817" cy="175260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3964177">
                  <a:extLst>
                    <a:ext uri="{9D8B030D-6E8A-4147-A177-3AD203B41FA5}">
                      <a16:colId xmlns:a16="http://schemas.microsoft.com/office/drawing/2014/main" val="2047501380"/>
                    </a:ext>
                  </a:extLst>
                </a:gridCol>
                <a:gridCol w="3846640">
                  <a:extLst>
                    <a:ext uri="{9D8B030D-6E8A-4147-A177-3AD203B41FA5}">
                      <a16:colId xmlns:a16="http://schemas.microsoft.com/office/drawing/2014/main" val="2754308169"/>
                    </a:ext>
                  </a:extLst>
                </a:gridCol>
              </a:tblGrid>
              <a:tr h="2554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English/French prefixes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English/ French words 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8083287"/>
                  </a:ext>
                </a:extLst>
              </a:tr>
              <a:tr h="5280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pre- and post- </a:t>
                      </a:r>
                      <a:r>
                        <a:rPr lang="en-US" sz="2000" b="0" dirty="0">
                          <a:effectLst/>
                        </a:rPr>
                        <a:t>to indicate before and after an event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 err="1">
                          <a:effectLst/>
                        </a:rPr>
                        <a:t>prehistoric</a:t>
                      </a:r>
                      <a:r>
                        <a:rPr lang="fr-FR" sz="2000" b="1" dirty="0">
                          <a:effectLst/>
                        </a:rPr>
                        <a:t>/préhistorique, </a:t>
                      </a:r>
                      <a:r>
                        <a:rPr lang="fr-FR" sz="2000" b="1" dirty="0" err="1">
                          <a:effectLst/>
                        </a:rPr>
                        <a:t>prelude</a:t>
                      </a:r>
                      <a:r>
                        <a:rPr lang="fr-FR" sz="2000" b="1" dirty="0">
                          <a:effectLst/>
                        </a:rPr>
                        <a:t>/un prélude, postlude/postlude, </a:t>
                      </a:r>
                      <a:endParaRPr lang="fr-FR" sz="2000" b="1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 err="1" smtClean="0">
                          <a:effectLst/>
                        </a:rPr>
                        <a:t>postscript</a:t>
                      </a:r>
                      <a:r>
                        <a:rPr lang="fr-FR" sz="2000" b="1" dirty="0" smtClean="0">
                          <a:effectLst/>
                        </a:rPr>
                        <a:t>/le </a:t>
                      </a:r>
                      <a:r>
                        <a:rPr lang="fr-FR" sz="2000" b="1" dirty="0">
                          <a:effectLst/>
                        </a:rPr>
                        <a:t>post-scriptum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8339103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71852" y="2972932"/>
            <a:ext cx="406400" cy="406400"/>
          </a:xfrm>
          <a:prstGeom prst="rect">
            <a:avLst/>
          </a:prstGeom>
        </p:spPr>
      </p:pic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783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Some </a:t>
            </a:r>
            <a:r>
              <a:rPr lang="en-US" dirty="0"/>
              <a:t>examples of shared English and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French </a:t>
            </a:r>
            <a:r>
              <a:rPr lang="en-US" dirty="0"/>
              <a:t>prefixes: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117784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Instruction </a:t>
            </a:r>
            <a:r>
              <a:rPr lang="en-US" dirty="0" smtClean="0"/>
              <a:t>(4/6)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1.2: Use your knowledge of prefixes and suffixes</a:t>
            </a:r>
          </a:p>
        </p:txBody>
      </p:sp>
      <p:pic>
        <p:nvPicPr>
          <p:cNvPr id="11" name="Picture 10" descr="File:&lt;strong&gt;Chain&lt;/strong&gt; link icon.pn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01" y="1690690"/>
            <a:ext cx="1362998" cy="574163"/>
          </a:xfrm>
          <a:prstGeom prst="rect">
            <a:avLst/>
          </a:prstGeom>
        </p:spPr>
      </p:pic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272380"/>
              </p:ext>
            </p:extLst>
          </p:nvPr>
        </p:nvGraphicFramePr>
        <p:xfrm>
          <a:off x="3164235" y="2858982"/>
          <a:ext cx="7810817" cy="210312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3964177">
                  <a:extLst>
                    <a:ext uri="{9D8B030D-6E8A-4147-A177-3AD203B41FA5}">
                      <a16:colId xmlns:a16="http://schemas.microsoft.com/office/drawing/2014/main" val="2047501380"/>
                    </a:ext>
                  </a:extLst>
                </a:gridCol>
                <a:gridCol w="3846640">
                  <a:extLst>
                    <a:ext uri="{9D8B030D-6E8A-4147-A177-3AD203B41FA5}">
                      <a16:colId xmlns:a16="http://schemas.microsoft.com/office/drawing/2014/main" val="2754308169"/>
                    </a:ext>
                  </a:extLst>
                </a:gridCol>
              </a:tblGrid>
              <a:tr h="2554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English/French prefixes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English/ French words 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8083287"/>
                  </a:ext>
                </a:extLst>
              </a:tr>
              <a:tr h="5280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trans- and tele- </a:t>
                      </a:r>
                      <a:r>
                        <a:rPr lang="en-US" sz="2000" b="0" dirty="0">
                          <a:effectLst/>
                        </a:rPr>
                        <a:t>to indicate the idea of </a:t>
                      </a:r>
                      <a:r>
                        <a:rPr lang="en-US" sz="2000" b="0" dirty="0" smtClean="0">
                          <a:effectLst/>
                        </a:rPr>
                        <a:t>across/beyond/over </a:t>
                      </a:r>
                      <a:r>
                        <a:rPr lang="en-US" sz="2000" b="0" dirty="0">
                          <a:effectLst/>
                        </a:rPr>
                        <a:t>a distance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</a:rPr>
                        <a:t>la transportation, le téléphone, </a:t>
                      </a:r>
                      <a:r>
                        <a:rPr lang="fr-FR" sz="2000" b="1" dirty="0" smtClean="0">
                          <a:effectLst/>
                        </a:rPr>
                        <a:t>la </a:t>
                      </a:r>
                      <a:r>
                        <a:rPr lang="fr-FR" sz="2000" b="1" dirty="0">
                          <a:effectLst/>
                        </a:rPr>
                        <a:t>télévision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8339103"/>
                  </a:ext>
                </a:extLst>
              </a:tr>
              <a:tr h="2554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dis- or </a:t>
                      </a:r>
                      <a:r>
                        <a:rPr lang="en-US" sz="2000" dirty="0" smtClean="0">
                          <a:effectLst/>
                        </a:rPr>
                        <a:t>de-/</a:t>
                      </a:r>
                      <a:r>
                        <a:rPr lang="en-US" sz="2000" dirty="0" err="1" smtClean="0">
                          <a:effectLst/>
                        </a:rPr>
                        <a:t>dé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en-US" sz="2000" b="0" dirty="0">
                          <a:effectLst/>
                        </a:rPr>
                        <a:t>to indicate </a:t>
                      </a:r>
                      <a:r>
                        <a:rPr lang="en-US" sz="2000" b="0" dirty="0" smtClean="0">
                          <a:effectLst/>
                        </a:rPr>
                        <a:t>the </a:t>
                      </a:r>
                      <a:r>
                        <a:rPr lang="en-US" sz="2000" b="0" dirty="0">
                          <a:effectLst/>
                        </a:rPr>
                        <a:t>undoing </a:t>
                      </a:r>
                      <a:r>
                        <a:rPr lang="en-US" sz="2000" b="0" dirty="0" smtClean="0">
                          <a:effectLst/>
                        </a:rPr>
                        <a:t>of an </a:t>
                      </a:r>
                      <a:r>
                        <a:rPr lang="en-US" sz="2000" b="0" dirty="0">
                          <a:effectLst/>
                        </a:rPr>
                        <a:t>action or taking something away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disobey/</a:t>
                      </a:r>
                      <a:r>
                        <a:rPr lang="en-US" sz="2000" b="1" dirty="0" err="1">
                          <a:effectLst/>
                        </a:rPr>
                        <a:t>désobéir</a:t>
                      </a:r>
                      <a:r>
                        <a:rPr lang="en-US" sz="2000" b="1" dirty="0">
                          <a:effectLst/>
                        </a:rPr>
                        <a:t>, decontaminate/</a:t>
                      </a:r>
                      <a:r>
                        <a:rPr lang="en-US" sz="2000" b="1" dirty="0" err="1">
                          <a:effectLst/>
                        </a:rPr>
                        <a:t>décontaminer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7517675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2300" y="2588315"/>
            <a:ext cx="406400" cy="406400"/>
          </a:xfrm>
          <a:prstGeom prst="rect">
            <a:avLst/>
          </a:prstGeom>
        </p:spPr>
      </p:pic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014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Suffixes </a:t>
            </a:r>
            <a:r>
              <a:rPr lang="en-US" dirty="0"/>
              <a:t>are letters that are added to the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ending of a </a:t>
            </a:r>
            <a:r>
              <a:rPr lang="en-US" dirty="0"/>
              <a:t>word in order to adjust or clarify its meaning.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1349642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Instruction (5/6)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1.2: Use your knowledge of prefixes and suffixes</a:t>
            </a:r>
          </a:p>
        </p:txBody>
      </p:sp>
      <p:pic>
        <p:nvPicPr>
          <p:cNvPr id="11" name="Picture 10" descr="File:&lt;strong&gt;Chain&lt;/strong&gt; link icon.pn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01" y="1690690"/>
            <a:ext cx="1362998" cy="574163"/>
          </a:xfrm>
          <a:prstGeom prst="rect">
            <a:avLst/>
          </a:prstGeom>
        </p:spPr>
      </p:pic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6547" y="3037145"/>
            <a:ext cx="406400" cy="406400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179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Some </a:t>
            </a:r>
            <a:r>
              <a:rPr lang="en-US" dirty="0"/>
              <a:t>examples of shared English and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French suffixes</a:t>
            </a:r>
            <a:r>
              <a:rPr lang="en-US" dirty="0"/>
              <a:t>: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9" y="365127"/>
            <a:ext cx="11144594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Instruction </a:t>
            </a:r>
            <a:r>
              <a:rPr lang="en-US" dirty="0" smtClean="0"/>
              <a:t>(5/6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Goal 1.2: Use your knowledge of prefixes and suffixes</a:t>
            </a:r>
          </a:p>
        </p:txBody>
      </p:sp>
      <p:pic>
        <p:nvPicPr>
          <p:cNvPr id="11" name="Picture 10" descr="File:&lt;strong&gt;Chain&lt;/strong&gt; link icon.pn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01" y="1690690"/>
            <a:ext cx="1362998" cy="574163"/>
          </a:xfrm>
          <a:prstGeom prst="rect">
            <a:avLst/>
          </a:prstGeom>
        </p:spPr>
      </p:pic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815467"/>
              </p:ext>
            </p:extLst>
          </p:nvPr>
        </p:nvGraphicFramePr>
        <p:xfrm>
          <a:off x="3164235" y="2858982"/>
          <a:ext cx="7810817" cy="210312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3964177">
                  <a:extLst>
                    <a:ext uri="{9D8B030D-6E8A-4147-A177-3AD203B41FA5}">
                      <a16:colId xmlns:a16="http://schemas.microsoft.com/office/drawing/2014/main" val="2047501380"/>
                    </a:ext>
                  </a:extLst>
                </a:gridCol>
                <a:gridCol w="3846640">
                  <a:extLst>
                    <a:ext uri="{9D8B030D-6E8A-4147-A177-3AD203B41FA5}">
                      <a16:colId xmlns:a16="http://schemas.microsoft.com/office/drawing/2014/main" val="2754308169"/>
                    </a:ext>
                  </a:extLst>
                </a:gridCol>
              </a:tblGrid>
              <a:tr h="2554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English/French </a:t>
                      </a:r>
                      <a:r>
                        <a:rPr lang="en-US" sz="2000" dirty="0" err="1" smtClean="0">
                          <a:effectLst/>
                        </a:rPr>
                        <a:t>sufffixes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English/ French words 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8083287"/>
                  </a:ext>
                </a:extLst>
              </a:tr>
              <a:tr h="5280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-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able: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to mean to be able or capable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agreeable/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agréable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, portable, excusable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8339103"/>
                  </a:ext>
                </a:extLst>
              </a:tr>
              <a:tr h="2554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-an/-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ain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, -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ien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, -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en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  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or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–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ish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/-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ais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: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to tell about nationality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American/américain, </a:t>
                      </a:r>
                      <a:r>
                        <a:rPr lang="fr-FR" sz="2000" b="1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Italian</a:t>
                      </a:r>
                      <a:r>
                        <a:rPr lang="fr-FR" sz="20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/italien, </a:t>
                      </a:r>
                      <a:r>
                        <a:rPr lang="fr-FR" sz="2000" b="1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Korean</a:t>
                      </a:r>
                      <a:r>
                        <a:rPr lang="fr-FR" sz="20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/coréen, Irish/irlandais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7517675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2300" y="3022600"/>
            <a:ext cx="406400" cy="406400"/>
          </a:xfrm>
          <a:prstGeom prst="rect">
            <a:avLst/>
          </a:prstGeom>
        </p:spPr>
      </p:pic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94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Some </a:t>
            </a:r>
            <a:r>
              <a:rPr lang="en-US" dirty="0"/>
              <a:t>examples of shared English and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French suffixes</a:t>
            </a:r>
            <a:r>
              <a:rPr lang="en-US" dirty="0"/>
              <a:t>: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9" y="365127"/>
            <a:ext cx="11718172" cy="1325563"/>
          </a:xfrm>
        </p:spPr>
        <p:txBody>
          <a:bodyPr>
            <a:normAutofit/>
          </a:bodyPr>
          <a:lstStyle/>
          <a:p>
            <a:r>
              <a:rPr lang="en-US" sz="3600" dirty="0"/>
              <a:t>Instruction </a:t>
            </a:r>
            <a:r>
              <a:rPr lang="en-US" sz="3600" dirty="0" smtClean="0"/>
              <a:t>(6/6</a:t>
            </a:r>
            <a:r>
              <a:rPr lang="en-US" sz="3600" dirty="0"/>
              <a:t>)</a:t>
            </a:r>
            <a:br>
              <a:rPr lang="en-US" sz="3600" dirty="0"/>
            </a:br>
            <a:r>
              <a:rPr lang="en-US" sz="3600" dirty="0"/>
              <a:t>Goal 1.2: Use your knowledge of prefixes and suffixes</a:t>
            </a:r>
          </a:p>
        </p:txBody>
      </p:sp>
      <p:pic>
        <p:nvPicPr>
          <p:cNvPr id="11" name="Picture 10" descr="File:&lt;strong&gt;Chain&lt;/strong&gt; link icon.pn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01" y="1690690"/>
            <a:ext cx="1362998" cy="574163"/>
          </a:xfrm>
          <a:prstGeom prst="rect">
            <a:avLst/>
          </a:prstGeom>
        </p:spPr>
      </p:pic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913353"/>
              </p:ext>
            </p:extLst>
          </p:nvPr>
        </p:nvGraphicFramePr>
        <p:xfrm>
          <a:off x="3164235" y="2858982"/>
          <a:ext cx="7810817" cy="175260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3964177">
                  <a:extLst>
                    <a:ext uri="{9D8B030D-6E8A-4147-A177-3AD203B41FA5}">
                      <a16:colId xmlns:a16="http://schemas.microsoft.com/office/drawing/2014/main" val="2047501380"/>
                    </a:ext>
                  </a:extLst>
                </a:gridCol>
                <a:gridCol w="3846640">
                  <a:extLst>
                    <a:ext uri="{9D8B030D-6E8A-4147-A177-3AD203B41FA5}">
                      <a16:colId xmlns:a16="http://schemas.microsoft.com/office/drawing/2014/main" val="2754308169"/>
                    </a:ext>
                  </a:extLst>
                </a:gridCol>
              </a:tblGrid>
              <a:tr h="2554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English/French </a:t>
                      </a:r>
                      <a:r>
                        <a:rPr lang="en-US" sz="2000" dirty="0" err="1" smtClean="0">
                          <a:effectLst/>
                        </a:rPr>
                        <a:t>sufffixes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English/ French words 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8083287"/>
                  </a:ext>
                </a:extLst>
              </a:tr>
              <a:tr h="5280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-tor/-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teur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and 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–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ist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/-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iste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: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to indicate a person that does something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actor/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acteur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, 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soloist/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soliste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, pianist/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pianiste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8339103"/>
                  </a:ext>
                </a:extLst>
              </a:tr>
              <a:tr h="2554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-ism/-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isme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: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to mean a profession or a state of being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journalism</a:t>
                      </a:r>
                      <a:r>
                        <a:rPr lang="fr-FR" sz="20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/le journalisme, </a:t>
                      </a:r>
                      <a:r>
                        <a:rPr lang="fr-FR" sz="2000" b="1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socialism</a:t>
                      </a:r>
                      <a:r>
                        <a:rPr lang="fr-FR" sz="20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/le socialisme 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7517675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2300" y="2813053"/>
            <a:ext cx="406400" cy="406400"/>
          </a:xfrm>
          <a:prstGeom prst="rect">
            <a:avLst/>
          </a:prstGeom>
        </p:spPr>
      </p:pic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073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apply what you have just read to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practice with </a:t>
            </a:r>
            <a:r>
              <a:rPr lang="en-US" dirty="0"/>
              <a:t>a new passage of text.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1349641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Practice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1.2: Use your knowledge of prefixes and suffixes</a:t>
            </a:r>
          </a:p>
        </p:txBody>
      </p:sp>
      <p:pic>
        <p:nvPicPr>
          <p:cNvPr id="11" name="Picture 10" descr="File:&lt;strong&gt;Chain&lt;/strong&gt; link icon.pn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01" y="1690690"/>
            <a:ext cx="1362998" cy="574163"/>
          </a:xfrm>
          <a:prstGeom prst="rect">
            <a:avLst/>
          </a:prstGeom>
        </p:spPr>
      </p:pic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1607" y="2907157"/>
            <a:ext cx="406400" cy="406400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64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1349641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Practice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1.2: Use your knowledge of prefixes and suffixes</a:t>
            </a:r>
          </a:p>
        </p:txBody>
      </p:sp>
      <p:pic>
        <p:nvPicPr>
          <p:cNvPr id="11" name="Picture 10" descr="File:&lt;strong&gt;Chain&lt;/strong&gt; link icon.png - Wikimedia Comm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01" y="1690690"/>
            <a:ext cx="1362998" cy="574163"/>
          </a:xfrm>
          <a:prstGeom prst="rect">
            <a:avLst/>
          </a:prstGeom>
        </p:spPr>
      </p:pic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10" y="2251013"/>
            <a:ext cx="4356324" cy="23559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22028" y="2264853"/>
            <a:ext cx="3656810" cy="2835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04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Tell which performer is not in a Cirque de Soleil troupe (according to this passage</a:t>
            </a:r>
            <a:r>
              <a:rPr lang="en-US" dirty="0" smtClean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.)</a:t>
            </a:r>
          </a:p>
          <a:p>
            <a:pPr marL="662940" marR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AutoNum type="alphaLcParenR"/>
            </a:pPr>
            <a:r>
              <a:rPr lang="en-US" dirty="0" smtClean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musician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	</a:t>
            </a:r>
            <a:endParaRPr lang="en-US" dirty="0" smtClean="0">
              <a:solidFill>
                <a:srgbClr val="000000"/>
              </a:solidFill>
              <a:latin typeface="Gill Sans MT" panose="020B0502020104020203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marL="662940" marR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AutoNum type="alphaLcParenR"/>
            </a:pPr>
            <a:r>
              <a:rPr lang="en-US" dirty="0" smtClean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juggler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	</a:t>
            </a:r>
            <a:endParaRPr lang="en-US" dirty="0" smtClean="0">
              <a:solidFill>
                <a:srgbClr val="000000"/>
              </a:solidFill>
              <a:latin typeface="Gill Sans MT" panose="020B0502020104020203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marL="662940" marR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AutoNum type="alphaLcParenR"/>
            </a:pPr>
            <a:r>
              <a:rPr lang="en-US" dirty="0" smtClean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dancer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	</a:t>
            </a:r>
            <a:endParaRPr lang="en-US" dirty="0" smtClean="0">
              <a:solidFill>
                <a:srgbClr val="000000"/>
              </a:solidFill>
              <a:latin typeface="Gill Sans MT" panose="020B0502020104020203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marL="662940" marR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AutoNum type="alphaLcParenR"/>
            </a:pPr>
            <a:r>
              <a:rPr lang="en-US" dirty="0" smtClean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contortionist</a:t>
            </a:r>
            <a:endParaRPr lang="en-US" dirty="0">
              <a:solidFill>
                <a:srgbClr val="000000"/>
              </a:solidFill>
              <a:latin typeface="Gill Sans MT" panose="020B0502020104020203" pitchFamily="34" charset="0"/>
              <a:ea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0010" y="4809947"/>
            <a:ext cx="292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DeMado</a:t>
            </a:r>
            <a:r>
              <a:rPr lang="en-US" dirty="0"/>
              <a:t> et al., 2008, p. 366)</a:t>
            </a:r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453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Objective 1: In </a:t>
            </a:r>
            <a:r>
              <a:rPr lang="en-US" dirty="0" smtClean="0"/>
              <a:t>this training, you will</a:t>
            </a:r>
            <a:r>
              <a:rPr lang="en-US" dirty="0"/>
              <a:t> </a:t>
            </a:r>
            <a:r>
              <a:rPr lang="en-US" dirty="0" smtClean="0"/>
              <a:t>use your </a:t>
            </a:r>
            <a:r>
              <a:rPr lang="en-US" dirty="0"/>
              <a:t>background knowledge of </a:t>
            </a:r>
            <a:r>
              <a:rPr lang="en-US" dirty="0" smtClean="0"/>
              <a:t>English to help you understand the meaning of a passage of text.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2975957" y="770489"/>
            <a:ext cx="8377844" cy="6145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Introduction </a:t>
            </a:r>
            <a:r>
              <a:rPr lang="en-US" dirty="0" smtClean="0"/>
              <a:t>(4/18</a:t>
            </a:r>
            <a:r>
              <a:rPr lang="en-US" dirty="0"/>
              <a:t>)</a:t>
            </a:r>
            <a:r>
              <a:rPr lang="en-US" b="1" dirty="0" smtClean="0">
                <a:latin typeface="+mn-lt"/>
              </a:rPr>
              <a:t/>
            </a:r>
            <a:br>
              <a:rPr lang="en-US" b="1" dirty="0" smtClean="0">
                <a:latin typeface="+mn-lt"/>
              </a:rPr>
            </a:br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7654" y="29789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13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1349641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Practice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1.2: Use your knowledge of prefixes and suffixes</a:t>
            </a:r>
          </a:p>
        </p:txBody>
      </p:sp>
      <p:pic>
        <p:nvPicPr>
          <p:cNvPr id="11" name="Picture 10" descr="File:&lt;strong&gt;Chain&lt;/strong&gt; link icon.png - Wikimedia Comm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01" y="1690690"/>
            <a:ext cx="1362998" cy="574163"/>
          </a:xfrm>
          <a:prstGeom prst="rect">
            <a:avLst/>
          </a:prstGeom>
        </p:spPr>
      </p:pic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10" y="2251013"/>
            <a:ext cx="4356324" cy="23559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22028" y="2264853"/>
            <a:ext cx="3656810" cy="3215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04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Tell which performer is not in a Cirque de Soleil troupe (according to this passage</a:t>
            </a:r>
            <a:r>
              <a:rPr lang="en-US" dirty="0" smtClean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.)</a:t>
            </a:r>
          </a:p>
          <a:p>
            <a:pPr marL="662940" marR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AutoNum type="alphaUcParenR"/>
            </a:pPr>
            <a:r>
              <a:rPr lang="en-US" dirty="0" smtClean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Musician is the correct answer.</a:t>
            </a:r>
          </a:p>
          <a:p>
            <a:pPr marL="32004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 smtClean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While s</a:t>
            </a:r>
            <a:r>
              <a:rPr lang="en-US" dirty="0" smtClean="0"/>
              <a:t>ingers </a:t>
            </a:r>
            <a:r>
              <a:rPr lang="en-US" dirty="0"/>
              <a:t>(</a:t>
            </a:r>
            <a:r>
              <a:rPr lang="en-US" i="1" dirty="0"/>
              <a:t>des </a:t>
            </a:r>
            <a:r>
              <a:rPr lang="en-US" i="1" dirty="0" err="1"/>
              <a:t>chanteurs</a:t>
            </a:r>
            <a:r>
              <a:rPr lang="en-US" dirty="0"/>
              <a:t>) are mentioned, the role of a musician (</a:t>
            </a:r>
            <a:r>
              <a:rPr lang="en-US" i="1" dirty="0"/>
              <a:t>un musician</a:t>
            </a:r>
            <a:r>
              <a:rPr lang="en-US" dirty="0"/>
              <a:t>) is not listed in this passage.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	</a:t>
            </a:r>
            <a:endParaRPr lang="en-US" dirty="0">
              <a:solidFill>
                <a:srgbClr val="000000"/>
              </a:solidFill>
              <a:latin typeface="Gill Sans MT" panose="020B0502020104020203" pitchFamily="34" charset="0"/>
              <a:ea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0010" y="4809947"/>
            <a:ext cx="292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DeMado</a:t>
            </a:r>
            <a:r>
              <a:rPr lang="en-US" dirty="0"/>
              <a:t> et al., 2008, p. 366)</a:t>
            </a:r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852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Goal 1.3: Use your </a:t>
            </a:r>
            <a:r>
              <a:rPr lang="en-US" dirty="0"/>
              <a:t>knowledge of rules for making nouns plural</a:t>
            </a:r>
          </a:p>
        </p:txBody>
      </p:sp>
      <p:pic>
        <p:nvPicPr>
          <p:cNvPr id="6" name="Picture 5" descr="File:&lt;strong&gt;Tally marks&lt;/strong&gt;-Five-bar Gate.sv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45" y="1462090"/>
            <a:ext cx="962654" cy="849791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5733" y="30024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58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Pre-test: Assessment Item </a:t>
            </a:r>
            <a:r>
              <a:rPr lang="en-US" dirty="0" smtClean="0"/>
              <a:t>1.3.1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Read </a:t>
            </a:r>
            <a:r>
              <a:rPr lang="en-US" dirty="0"/>
              <a:t>the passage fully. Review each of the four choices completely before selecting an answer.</a:t>
            </a:r>
          </a:p>
          <a:p>
            <a:pPr marL="0" indent="0">
              <a:buNone/>
            </a:pPr>
            <a:r>
              <a:rPr lang="en-US" dirty="0"/>
              <a:t>You will proceed </a:t>
            </a:r>
            <a:r>
              <a:rPr lang="en-US" dirty="0" smtClean="0"/>
              <a:t>directly </a:t>
            </a:r>
            <a:r>
              <a:rPr lang="en-US" dirty="0"/>
              <a:t>to Goal </a:t>
            </a:r>
            <a:r>
              <a:rPr lang="en-US" dirty="0" smtClean="0"/>
              <a:t>2.1 </a:t>
            </a:r>
            <a:r>
              <a:rPr lang="en-US" dirty="0"/>
              <a:t>if you answer this question correctly.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Pre-test</a:t>
            </a:r>
            <a:br>
              <a:rPr lang="en-US" dirty="0" smtClean="0"/>
            </a:br>
            <a:r>
              <a:rPr lang="en-US" dirty="0" smtClean="0"/>
              <a:t>Goal 1.3: Use your </a:t>
            </a:r>
            <a:r>
              <a:rPr lang="en-US" dirty="0"/>
              <a:t>knowledge of rules for making nouns plural</a:t>
            </a:r>
          </a:p>
        </p:txBody>
      </p:sp>
      <p:pic>
        <p:nvPicPr>
          <p:cNvPr id="6" name="Picture 5" descr="File:&lt;strong&gt;Tally marks&lt;/strong&gt;-Five-bar Gate.svg - Wikimedia Comm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45" y="1462090"/>
            <a:ext cx="962654" cy="849791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13241" y="2917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11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Pre-test: Assessment Item </a:t>
            </a:r>
            <a:r>
              <a:rPr lang="en-US" dirty="0" smtClean="0"/>
              <a:t>1.3.1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Pre-test</a:t>
            </a:r>
            <a:br>
              <a:rPr lang="en-US" dirty="0"/>
            </a:br>
            <a:r>
              <a:rPr lang="en-US" dirty="0"/>
              <a:t>Goal 1.3: Use your knowledge of rules for making nouns plural</a:t>
            </a:r>
          </a:p>
        </p:txBody>
      </p:sp>
      <p:pic>
        <p:nvPicPr>
          <p:cNvPr id="6" name="Picture 5" descr="File:&lt;strong&gt;Tally marks&lt;/strong&gt;-Five-bar Gate.svg - Wikimedia Comm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45" y="1462090"/>
            <a:ext cx="962654" cy="849791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012" y="2446818"/>
            <a:ext cx="7427535" cy="30734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47556" y="4920730"/>
            <a:ext cx="292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(</a:t>
            </a:r>
            <a:r>
              <a:rPr lang="fr-FR" dirty="0" err="1"/>
              <a:t>DeMado</a:t>
            </a:r>
            <a:r>
              <a:rPr lang="fr-FR" dirty="0"/>
              <a:t> et al., 2008, p. 363)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487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5"/>
            <a:ext cx="8314113" cy="48625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Pre-test: Assessment Item </a:t>
            </a:r>
            <a:r>
              <a:rPr lang="en-US" dirty="0" smtClean="0"/>
              <a:t>1.3.1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Pre-test</a:t>
            </a:r>
            <a:br>
              <a:rPr lang="en-US" dirty="0"/>
            </a:br>
            <a:r>
              <a:rPr lang="en-US" dirty="0"/>
              <a:t>Goal 1.3: Use your knowledge of rules for making nouns plural</a:t>
            </a:r>
          </a:p>
        </p:txBody>
      </p:sp>
      <p:pic>
        <p:nvPicPr>
          <p:cNvPr id="6" name="Picture 5" descr="File:&lt;strong&gt;Tally marks&lt;/strong&gt;-Five-bar Gate.svg - Wikimedia Comm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45" y="1462090"/>
            <a:ext cx="962654" cy="8497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01"/>
          <a:stretch/>
        </p:blipFill>
        <p:spPr>
          <a:xfrm>
            <a:off x="3379011" y="2446818"/>
            <a:ext cx="2265332" cy="3073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9484" y="2610196"/>
            <a:ext cx="528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does</a:t>
            </a:r>
            <a:r>
              <a:rPr lang="fr-FR" dirty="0"/>
              <a:t> “la galerie des batailles” </a:t>
            </a:r>
            <a:r>
              <a:rPr lang="fr-FR" dirty="0" err="1"/>
              <a:t>commemorate</a:t>
            </a:r>
            <a:r>
              <a:rPr lang="fr-FR" dirty="0"/>
              <a:t>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276111" y="3113608"/>
            <a:ext cx="4039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 action="ppaction://hlinksldjump"/>
              </a:rPr>
              <a:t>a) a vast castle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76112" y="3542518"/>
            <a:ext cx="47050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 action="ppaction://hlinksldjump"/>
              </a:rPr>
              <a:t>b) the French army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276110" y="398635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6" action="ppaction://hlinksldjump"/>
              </a:rPr>
              <a:t>c) the battle gallery	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76111" y="4405063"/>
            <a:ext cx="44971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 action="ppaction://hlinksldjump"/>
              </a:rPr>
              <a:t>d) victorious battles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251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5"/>
            <a:ext cx="8314113" cy="48625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Pre-test: Assessment Item </a:t>
            </a:r>
            <a:r>
              <a:rPr lang="en-US" dirty="0" smtClean="0"/>
              <a:t>1.3.1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Pre-test</a:t>
            </a:r>
            <a:br>
              <a:rPr lang="en-US" dirty="0"/>
            </a:br>
            <a:r>
              <a:rPr lang="en-US" dirty="0"/>
              <a:t>Goal 1.3: Use your knowledge of rules for making nouns plural</a:t>
            </a:r>
          </a:p>
        </p:txBody>
      </p:sp>
      <p:pic>
        <p:nvPicPr>
          <p:cNvPr id="6" name="Picture 5" descr="File:&lt;strong&gt;Tally marks&lt;/strong&gt;-Five-bar Gate.svg - Wikimedia Comm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45" y="1462090"/>
            <a:ext cx="962654" cy="8497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01"/>
          <a:stretch/>
        </p:blipFill>
        <p:spPr>
          <a:xfrm>
            <a:off x="3379011" y="2446818"/>
            <a:ext cx="2265332" cy="3073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9484" y="2610196"/>
            <a:ext cx="528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does</a:t>
            </a:r>
            <a:r>
              <a:rPr lang="fr-FR" dirty="0"/>
              <a:t> “la galerie des batailles” </a:t>
            </a:r>
            <a:r>
              <a:rPr lang="fr-FR" dirty="0" err="1"/>
              <a:t>commemorate</a:t>
            </a:r>
            <a:r>
              <a:rPr lang="fr-FR" dirty="0"/>
              <a:t>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276111" y="3189876"/>
            <a:ext cx="48296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arenR"/>
            </a:pPr>
            <a:r>
              <a:rPr lang="en-US" dirty="0"/>
              <a:t>A vast castle is not correct. A vast castle is singular, however the question asks about something plural. </a:t>
            </a:r>
          </a:p>
          <a:p>
            <a:pPr marL="342900" indent="-342900">
              <a:buAutoNum type="alphaUcParenR"/>
            </a:pPr>
            <a:endParaRPr lang="en-US" i="1" dirty="0"/>
          </a:p>
          <a:p>
            <a:r>
              <a:rPr lang="en-US" i="1" dirty="0"/>
              <a:t>Begin this section by clicking on the star.</a:t>
            </a:r>
          </a:p>
          <a:p>
            <a:endParaRPr lang="en-US" dirty="0"/>
          </a:p>
        </p:txBody>
      </p:sp>
      <p:sp>
        <p:nvSpPr>
          <p:cNvPr id="11" name="Action Button: Beginning 10">
            <a:hlinkClick r:id="rId4" action="ppaction://hlinksldjump" highlightClick="1"/>
          </p:cNvPr>
          <p:cNvSpPr/>
          <p:nvPr/>
        </p:nvSpPr>
        <p:spPr>
          <a:xfrm>
            <a:off x="5120642" y="5542195"/>
            <a:ext cx="714894" cy="767166"/>
          </a:xfrm>
          <a:prstGeom prst="actionButtonBeginning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087391" y="5542195"/>
            <a:ext cx="781396" cy="767166"/>
            <a:chOff x="5054803" y="5553466"/>
            <a:chExt cx="781396" cy="767166"/>
          </a:xfrm>
        </p:grpSpPr>
        <p:sp>
          <p:nvSpPr>
            <p:cNvPr id="13" name="Action Button: Custom 12">
              <a:hlinkClick r:id="" action="ppaction://noaction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5-Point Star 13">
              <a:hlinkClick r:id="rId5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8470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5"/>
            <a:ext cx="8314113" cy="48625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Pre-test: Assessment Item </a:t>
            </a:r>
            <a:r>
              <a:rPr lang="en-US" dirty="0" smtClean="0"/>
              <a:t>1.3.1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Pre-test</a:t>
            </a:r>
            <a:br>
              <a:rPr lang="en-US" dirty="0"/>
            </a:br>
            <a:r>
              <a:rPr lang="en-US" dirty="0"/>
              <a:t>Goal 1.3: Use your knowledge of rules for making nouns plural</a:t>
            </a:r>
          </a:p>
        </p:txBody>
      </p:sp>
      <p:pic>
        <p:nvPicPr>
          <p:cNvPr id="6" name="Picture 5" descr="File:&lt;strong&gt;Tally marks&lt;/strong&gt;-Five-bar Gate.svg - Wikimedia Comm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45" y="1462090"/>
            <a:ext cx="962654" cy="8497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01"/>
          <a:stretch/>
        </p:blipFill>
        <p:spPr>
          <a:xfrm>
            <a:off x="3379011" y="2446818"/>
            <a:ext cx="2265332" cy="3073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9484" y="2610196"/>
            <a:ext cx="528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does</a:t>
            </a:r>
            <a:r>
              <a:rPr lang="fr-FR" dirty="0"/>
              <a:t> “la galerie des batailles” </a:t>
            </a:r>
            <a:r>
              <a:rPr lang="fr-FR" dirty="0" err="1"/>
              <a:t>commemorate</a:t>
            </a:r>
            <a:r>
              <a:rPr lang="fr-FR" dirty="0"/>
              <a:t>?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40088" y="3081985"/>
            <a:ext cx="53977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B) The French army is singular, and the question asks about something plural.</a:t>
            </a:r>
          </a:p>
          <a:p>
            <a:endParaRPr lang="en-US" dirty="0"/>
          </a:p>
          <a:p>
            <a:r>
              <a:rPr lang="en-US" i="1" dirty="0"/>
              <a:t>Begin this section by clicking on the star.</a:t>
            </a:r>
          </a:p>
          <a:p>
            <a:endParaRPr lang="en-US" dirty="0"/>
          </a:p>
        </p:txBody>
      </p:sp>
      <p:sp>
        <p:nvSpPr>
          <p:cNvPr id="11" name="Action Button: Beginning 10">
            <a:hlinkClick r:id="rId4" action="ppaction://hlinksldjump" highlightClick="1"/>
          </p:cNvPr>
          <p:cNvSpPr/>
          <p:nvPr/>
        </p:nvSpPr>
        <p:spPr>
          <a:xfrm>
            <a:off x="5120642" y="5542195"/>
            <a:ext cx="714894" cy="767166"/>
          </a:xfrm>
          <a:prstGeom prst="actionButtonBeginning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087391" y="5542195"/>
            <a:ext cx="781396" cy="767166"/>
            <a:chOff x="5054803" y="5553466"/>
            <a:chExt cx="781396" cy="767166"/>
          </a:xfrm>
        </p:grpSpPr>
        <p:sp>
          <p:nvSpPr>
            <p:cNvPr id="13" name="Action Button: Custom 12">
              <a:hlinkClick r:id="" action="ppaction://noaction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5-Point Star 13">
              <a:hlinkClick r:id="rId5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262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5"/>
            <a:ext cx="8314113" cy="48625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Pre-test: Assessment Item </a:t>
            </a:r>
            <a:r>
              <a:rPr lang="en-US" dirty="0" smtClean="0"/>
              <a:t>1.3.1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Pre-test</a:t>
            </a:r>
            <a:br>
              <a:rPr lang="en-US" dirty="0"/>
            </a:br>
            <a:r>
              <a:rPr lang="en-US" dirty="0"/>
              <a:t>Goal 1.3: Use your knowledge of rules for making nouns plural</a:t>
            </a:r>
          </a:p>
        </p:txBody>
      </p:sp>
      <p:pic>
        <p:nvPicPr>
          <p:cNvPr id="6" name="Picture 5" descr="File:&lt;strong&gt;Tally marks&lt;/strong&gt;-Five-bar Gate.svg - Wikimedia Comm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45" y="1462090"/>
            <a:ext cx="962654" cy="8497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01"/>
          <a:stretch/>
        </p:blipFill>
        <p:spPr>
          <a:xfrm>
            <a:off x="3379011" y="2446818"/>
            <a:ext cx="2265332" cy="3073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9484" y="2610196"/>
            <a:ext cx="528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does</a:t>
            </a:r>
            <a:r>
              <a:rPr lang="fr-FR" dirty="0"/>
              <a:t> “la galerie des batailles” </a:t>
            </a:r>
            <a:r>
              <a:rPr lang="fr-FR" dirty="0" err="1"/>
              <a:t>commemorate</a:t>
            </a:r>
            <a:r>
              <a:rPr lang="fr-FR" dirty="0"/>
              <a:t>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289967" y="3121180"/>
            <a:ext cx="44583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C) The battle gallery is not correct. Remember, you are seeking what the gallery is commemorating, not telling what “la </a:t>
            </a:r>
            <a:r>
              <a:rPr lang="en-US" dirty="0" err="1"/>
              <a:t>galerie</a:t>
            </a:r>
            <a:r>
              <a:rPr lang="en-US" dirty="0"/>
              <a:t> des </a:t>
            </a:r>
            <a:r>
              <a:rPr lang="en-US" dirty="0" err="1"/>
              <a:t>batailles</a:t>
            </a:r>
            <a:r>
              <a:rPr lang="en-US" dirty="0"/>
              <a:t>” means.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i="1" dirty="0"/>
              <a:t>Begin this section by clicking on the star.</a:t>
            </a:r>
          </a:p>
          <a:p>
            <a:endParaRPr lang="en-US" dirty="0"/>
          </a:p>
        </p:txBody>
      </p:sp>
      <p:sp>
        <p:nvSpPr>
          <p:cNvPr id="12" name="Action Button: Beginning 11">
            <a:hlinkClick r:id="rId4" action="ppaction://hlinksldjump" highlightClick="1"/>
          </p:cNvPr>
          <p:cNvSpPr/>
          <p:nvPr/>
        </p:nvSpPr>
        <p:spPr>
          <a:xfrm>
            <a:off x="5120642" y="5542195"/>
            <a:ext cx="714894" cy="767166"/>
          </a:xfrm>
          <a:prstGeom prst="actionButtonBeginning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087391" y="5542195"/>
            <a:ext cx="781396" cy="767166"/>
            <a:chOff x="5054803" y="5553466"/>
            <a:chExt cx="781396" cy="767166"/>
          </a:xfrm>
        </p:grpSpPr>
        <p:sp>
          <p:nvSpPr>
            <p:cNvPr id="14" name="Action Button: Custom 13">
              <a:hlinkClick r:id="" action="ppaction://noaction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5-Point Star 14">
              <a:hlinkClick r:id="rId5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71995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5"/>
            <a:ext cx="8314113" cy="48625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Pre-test: Assessment Item </a:t>
            </a:r>
            <a:r>
              <a:rPr lang="en-US" dirty="0" smtClean="0"/>
              <a:t>1.3.1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Pre-test</a:t>
            </a:r>
            <a:br>
              <a:rPr lang="en-US" dirty="0"/>
            </a:br>
            <a:r>
              <a:rPr lang="en-US" dirty="0"/>
              <a:t>Goal 1.3: Use your knowledge of rules for making nouns plural</a:t>
            </a:r>
          </a:p>
        </p:txBody>
      </p:sp>
      <p:pic>
        <p:nvPicPr>
          <p:cNvPr id="6" name="Picture 5" descr="File:&lt;strong&gt;Tally marks&lt;/strong&gt;-Five-bar Gate.svg - Wikimedia Comm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45" y="1462090"/>
            <a:ext cx="962654" cy="8497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01"/>
          <a:stretch/>
        </p:blipFill>
        <p:spPr>
          <a:xfrm>
            <a:off x="3379011" y="2446818"/>
            <a:ext cx="2265332" cy="3073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9484" y="2610196"/>
            <a:ext cx="528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does</a:t>
            </a:r>
            <a:r>
              <a:rPr lang="fr-FR" dirty="0"/>
              <a:t> “la galerie des batailles” </a:t>
            </a:r>
            <a:r>
              <a:rPr lang="fr-FR" dirty="0" err="1"/>
              <a:t>commemorate</a:t>
            </a:r>
            <a:r>
              <a:rPr lang="fr-FR" dirty="0"/>
              <a:t>?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76110" y="3121180"/>
            <a:ext cx="52702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D) Victorious battles is correct! “Les </a:t>
            </a:r>
            <a:r>
              <a:rPr lang="en-US" dirty="0" err="1"/>
              <a:t>batailles</a:t>
            </a:r>
            <a:r>
              <a:rPr lang="en-US" dirty="0"/>
              <a:t> </a:t>
            </a:r>
            <a:r>
              <a:rPr lang="en-US" dirty="0" err="1"/>
              <a:t>glorieuses</a:t>
            </a:r>
            <a:r>
              <a:rPr lang="en-US" dirty="0"/>
              <a:t>” and the heading “la </a:t>
            </a:r>
            <a:r>
              <a:rPr lang="en-US" dirty="0" err="1"/>
              <a:t>galerie</a:t>
            </a:r>
            <a:r>
              <a:rPr lang="en-US" dirty="0"/>
              <a:t> des </a:t>
            </a:r>
            <a:r>
              <a:rPr lang="en-US" dirty="0" err="1"/>
              <a:t>batailles</a:t>
            </a:r>
            <a:r>
              <a:rPr lang="en-US" dirty="0"/>
              <a:t>” </a:t>
            </a:r>
            <a:r>
              <a:rPr lang="en-US" dirty="0" smtClean="0"/>
              <a:t>do </a:t>
            </a:r>
            <a:r>
              <a:rPr lang="en-US" dirty="0"/>
              <a:t>indeed refer to plural battles.</a:t>
            </a:r>
          </a:p>
          <a:p>
            <a:endParaRPr lang="en-US" dirty="0"/>
          </a:p>
          <a:p>
            <a:r>
              <a:rPr lang="en-US" i="1" dirty="0"/>
              <a:t>Click on the end arrow to advance to the next goal.</a:t>
            </a:r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Action Button: End 16">
            <a:hlinkClick r:id="rId4" action="ppaction://hlinksldjump" highlightClick="1"/>
          </p:cNvPr>
          <p:cNvSpPr/>
          <p:nvPr/>
        </p:nvSpPr>
        <p:spPr>
          <a:xfrm>
            <a:off x="7505733" y="5542195"/>
            <a:ext cx="714895" cy="767166"/>
          </a:xfrm>
          <a:prstGeom prst="actionButtonEn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7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/>
              <a:t>Recognizing plurals in both English and French </a:t>
            </a:r>
          </a:p>
          <a:p>
            <a:pPr marL="457200" lvl="1" indent="0">
              <a:buNone/>
            </a:pPr>
            <a:r>
              <a:rPr lang="en-US" sz="2800" dirty="0" smtClean="0"/>
              <a:t>    can </a:t>
            </a:r>
            <a:r>
              <a:rPr lang="en-US" sz="2800" dirty="0"/>
              <a:t>help you to understand a text. </a:t>
            </a:r>
            <a:endParaRPr lang="en-US" sz="2800" dirty="0" smtClean="0"/>
          </a:p>
          <a:p>
            <a:pPr lvl="1"/>
            <a:r>
              <a:rPr lang="en-US" sz="2800" dirty="0" smtClean="0"/>
              <a:t>Singular</a:t>
            </a:r>
            <a:r>
              <a:rPr lang="en-US" sz="2800" dirty="0"/>
              <a:t>: indicating just one person or </a:t>
            </a:r>
            <a:r>
              <a:rPr lang="en-US" sz="2800" dirty="0" smtClean="0"/>
              <a:t>thing</a:t>
            </a:r>
          </a:p>
          <a:p>
            <a:pPr lvl="1"/>
            <a:r>
              <a:rPr lang="en-US" sz="2800" dirty="0" smtClean="0"/>
              <a:t>Plural: indicating more than one person or thing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Instruction (1/3)</a:t>
            </a:r>
            <a:br>
              <a:rPr lang="en-US" dirty="0" smtClean="0"/>
            </a:br>
            <a:r>
              <a:rPr lang="en-US" dirty="0" smtClean="0"/>
              <a:t>Goal 1.3: Use your </a:t>
            </a:r>
            <a:r>
              <a:rPr lang="en-US" dirty="0"/>
              <a:t>knowledge of rules for making nouns plural</a:t>
            </a:r>
          </a:p>
        </p:txBody>
      </p:sp>
      <p:pic>
        <p:nvPicPr>
          <p:cNvPr id="6" name="Picture 5" descr="File:&lt;strong&gt;Tally marks&lt;/strong&gt;-Five-bar Gate.sv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45" y="1462090"/>
            <a:ext cx="962654" cy="849791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1301" y="27876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22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Objective 1: In this training, you will</a:t>
            </a:r>
            <a:r>
              <a:rPr lang="en-US" dirty="0"/>
              <a:t> </a:t>
            </a:r>
            <a:r>
              <a:rPr lang="en-US" dirty="0" smtClean="0"/>
              <a:t>use your </a:t>
            </a:r>
            <a:r>
              <a:rPr lang="en-US" dirty="0"/>
              <a:t>background knowledge of </a:t>
            </a:r>
            <a:r>
              <a:rPr lang="en-US" dirty="0" smtClean="0"/>
              <a:t>English to </a:t>
            </a:r>
            <a:r>
              <a:rPr lang="en-US" dirty="0"/>
              <a:t>understand the meaning of a passage of text.</a:t>
            </a:r>
          </a:p>
          <a:p>
            <a:pPr marL="0" indent="0">
              <a:buNone/>
            </a:pPr>
            <a:r>
              <a:rPr lang="en-US" dirty="0" smtClean="0"/>
              <a:t>Goal </a:t>
            </a:r>
            <a:r>
              <a:rPr lang="en-US" dirty="0"/>
              <a:t>1.1: Using your knowledge of English, identify the meaning of unfamiliar words by recognizing cognates in an authentic passage of text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2975956" y="780763"/>
            <a:ext cx="8377844" cy="6145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Introduction </a:t>
            </a:r>
            <a:r>
              <a:rPr lang="en-US" b="1" dirty="0" smtClean="0">
                <a:latin typeface="+mn-lt"/>
              </a:rPr>
              <a:t>(5/18)</a:t>
            </a:r>
            <a:br>
              <a:rPr lang="en-US" b="1" dirty="0" smtClean="0">
                <a:latin typeface="+mn-lt"/>
              </a:rPr>
            </a:br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8476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82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/>
              <a:t>In English, to make something plural, you </a:t>
            </a:r>
            <a:endParaRPr lang="en-US" sz="2800" dirty="0" smtClean="0"/>
          </a:p>
          <a:p>
            <a:pPr marL="457200" lvl="1" indent="0">
              <a:buNone/>
            </a:pPr>
            <a:r>
              <a:rPr lang="en-US" sz="2800" dirty="0" smtClean="0"/>
              <a:t>simply </a:t>
            </a:r>
            <a:r>
              <a:rPr lang="en-US" sz="2800" dirty="0"/>
              <a:t>add an –</a:t>
            </a:r>
            <a:r>
              <a:rPr lang="en-US" sz="2800" dirty="0" smtClean="0"/>
              <a:t>s. In French, </a:t>
            </a:r>
            <a:r>
              <a:rPr lang="en-US" sz="2800" dirty="0"/>
              <a:t>this </a:t>
            </a:r>
            <a:r>
              <a:rPr lang="en-US" sz="2800" dirty="0" smtClean="0"/>
              <a:t>is generally </a:t>
            </a:r>
            <a:r>
              <a:rPr lang="en-US" sz="2800" dirty="0"/>
              <a:t>done as </a:t>
            </a:r>
            <a:r>
              <a:rPr lang="en-US" sz="2800" dirty="0" smtClean="0"/>
              <a:t>   well</a:t>
            </a:r>
            <a:r>
              <a:rPr lang="en-US" sz="2800" dirty="0"/>
              <a:t>. </a:t>
            </a:r>
            <a:endParaRPr lang="en-US" sz="2800" dirty="0" smtClean="0"/>
          </a:p>
          <a:p>
            <a:pPr lvl="1"/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Instruction </a:t>
            </a:r>
            <a:r>
              <a:rPr lang="en-US" dirty="0" smtClean="0"/>
              <a:t>(2/3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Goal 1.3: Use your knowledge of rules for making nouns plural</a:t>
            </a:r>
          </a:p>
        </p:txBody>
      </p:sp>
      <p:pic>
        <p:nvPicPr>
          <p:cNvPr id="6" name="Picture 5" descr="File:&lt;strong&gt;Tally marks&lt;/strong&gt;-Five-bar Gate.sv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45" y="1462090"/>
            <a:ext cx="962654" cy="849791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92739"/>
              </p:ext>
            </p:extLst>
          </p:nvPr>
        </p:nvGraphicFramePr>
        <p:xfrm>
          <a:off x="3842269" y="3333017"/>
          <a:ext cx="7511530" cy="182281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755765">
                  <a:extLst>
                    <a:ext uri="{9D8B030D-6E8A-4147-A177-3AD203B41FA5}">
                      <a16:colId xmlns:a16="http://schemas.microsoft.com/office/drawing/2014/main" val="1894630879"/>
                    </a:ext>
                  </a:extLst>
                </a:gridCol>
                <a:gridCol w="3755765">
                  <a:extLst>
                    <a:ext uri="{9D8B030D-6E8A-4147-A177-3AD203B41FA5}">
                      <a16:colId xmlns:a16="http://schemas.microsoft.com/office/drawing/2014/main" val="2613198317"/>
                    </a:ext>
                  </a:extLst>
                </a:gridCol>
              </a:tblGrid>
              <a:tr h="6072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book</a:t>
                      </a:r>
                      <a:r>
                        <a:rPr lang="en-US" sz="2000" b="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books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le livre</a:t>
                      </a:r>
                      <a:r>
                        <a:rPr lang="en-US" sz="2000" dirty="0" smtClean="0">
                          <a:effectLst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000" dirty="0" smtClean="0">
                          <a:effectLst/>
                        </a:rPr>
                        <a:t>les </a:t>
                      </a:r>
                      <a:r>
                        <a:rPr lang="en-US" sz="2000" dirty="0">
                          <a:effectLst/>
                        </a:rPr>
                        <a:t>livres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7572754"/>
                  </a:ext>
                </a:extLst>
              </a:tr>
              <a:tr h="6072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shoe</a:t>
                      </a:r>
                      <a:r>
                        <a:rPr lang="en-US" sz="2000" b="1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shoes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 </a:t>
                      </a:r>
                      <a:r>
                        <a:rPr lang="en-US" sz="2000" dirty="0" err="1">
                          <a:effectLst/>
                        </a:rPr>
                        <a:t>chaussure</a:t>
                      </a:r>
                      <a:r>
                        <a:rPr lang="en-US" sz="20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b="1" dirty="0">
                          <a:effectLst/>
                        </a:rPr>
                        <a:t>les </a:t>
                      </a:r>
                      <a:r>
                        <a:rPr lang="en-US" sz="2000" b="1" dirty="0" err="1">
                          <a:effectLst/>
                        </a:rPr>
                        <a:t>chaussures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587270"/>
                  </a:ext>
                </a:extLst>
              </a:tr>
              <a:tr h="6082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 smtClean="0">
                          <a:effectLst/>
                        </a:rPr>
                        <a:t>hand</a:t>
                      </a:r>
                      <a:r>
                        <a:rPr lang="en-US" sz="2000" b="0" dirty="0" err="1" smtClean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 err="1" smtClean="0">
                          <a:effectLst/>
                        </a:rPr>
                        <a:t>hands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 main</a:t>
                      </a:r>
                      <a:r>
                        <a:rPr lang="en-US" sz="20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b="1" dirty="0">
                          <a:effectLst/>
                        </a:rPr>
                        <a:t>les mains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3532813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7399" y="28540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69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Where in English, irregular plurals do not follow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hard </a:t>
            </a:r>
            <a:r>
              <a:rPr lang="en-US" dirty="0"/>
              <a:t>rules, French irregular plurals do:</a:t>
            </a:r>
          </a:p>
          <a:p>
            <a:pPr lvl="1"/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Instruction </a:t>
            </a:r>
            <a:r>
              <a:rPr lang="en-US" dirty="0" smtClean="0"/>
              <a:t>(3/3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Goal 1.3: Use your knowledge of rules for making nouns plural</a:t>
            </a:r>
          </a:p>
        </p:txBody>
      </p:sp>
      <p:pic>
        <p:nvPicPr>
          <p:cNvPr id="6" name="Picture 5" descr="File:&lt;strong&gt;Tally marks&lt;/strong&gt;-Five-bar Gate.sv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45" y="1462090"/>
            <a:ext cx="962654" cy="849791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658731"/>
              </p:ext>
            </p:extLst>
          </p:nvPr>
        </p:nvGraphicFramePr>
        <p:xfrm>
          <a:off x="3466809" y="2699313"/>
          <a:ext cx="7886990" cy="2426589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943495">
                  <a:extLst>
                    <a:ext uri="{9D8B030D-6E8A-4147-A177-3AD203B41FA5}">
                      <a16:colId xmlns:a16="http://schemas.microsoft.com/office/drawing/2014/main" val="1894630879"/>
                    </a:ext>
                  </a:extLst>
                </a:gridCol>
                <a:gridCol w="3943495">
                  <a:extLst>
                    <a:ext uri="{9D8B030D-6E8A-4147-A177-3AD203B41FA5}">
                      <a16:colId xmlns:a16="http://schemas.microsoft.com/office/drawing/2014/main" val="2613198317"/>
                    </a:ext>
                  </a:extLst>
                </a:gridCol>
              </a:tblGrid>
              <a:tr h="6072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ox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oxen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box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boxes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goose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geese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moose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moose</a:t>
                      </a:r>
                      <a:endParaRPr lang="en-US" sz="2000" dirty="0" smtClean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mouse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 mice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house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 houses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Times New Roman" panose="02020603050405020304" pitchFamily="18" charset="0"/>
                        </a:rPr>
                        <a:t>Child 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children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person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 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people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7572754"/>
                  </a:ext>
                </a:extLst>
              </a:tr>
              <a:tr h="6082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0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un bureau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des </a:t>
                      </a:r>
                      <a:r>
                        <a:rPr lang="fr-FR" sz="200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bureaux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un tableau</a:t>
                      </a:r>
                      <a:r>
                        <a:rPr lang="fr-FR" sz="200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200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 </a:t>
                      </a: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Gill Sans MT" panose="020B0502020104020203" pitchFamily="34" charset="0"/>
                          <a:cs typeface="Gill Sans MT" panose="020B0502020104020203" pitchFamily="34" charset="0"/>
                        </a:rPr>
                        <a:t>des tableaux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 cheval</a:t>
                      </a:r>
                      <a:r>
                        <a:rPr lang="fr-FR" sz="2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2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 chevaux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 journal</a:t>
                      </a:r>
                      <a:r>
                        <a:rPr lang="fr-FR" sz="2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2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 journaux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3532813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29485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96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Now practice what you just read with a new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passage of text.</a:t>
            </a:r>
            <a:endParaRPr lang="en-US" dirty="0"/>
          </a:p>
          <a:p>
            <a:pPr marL="457200" lvl="1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Practice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1.3: Use your knowledge of rules for making nouns plural</a:t>
            </a:r>
          </a:p>
        </p:txBody>
      </p:sp>
      <p:pic>
        <p:nvPicPr>
          <p:cNvPr id="6" name="Picture 5" descr="File:&lt;strong&gt;Tally marks&lt;/strong&gt;-Five-bar Gate.sv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45" y="1462090"/>
            <a:ext cx="962654" cy="849791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1607" y="29071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27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851" y="1563291"/>
            <a:ext cx="6476828" cy="229209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Practice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1.3: Use your knowledge of rules for making nouns plural</a:t>
            </a:r>
          </a:p>
        </p:txBody>
      </p:sp>
      <p:pic>
        <p:nvPicPr>
          <p:cNvPr id="6" name="Picture 5" descr="File:&lt;strong&gt;Tally marks&lt;/strong&gt;-Five-bar Gate.svg - Wikimedia Common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45" y="1462090"/>
            <a:ext cx="962654" cy="849791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07350" y="3323311"/>
            <a:ext cx="363452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7724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DeMado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et al., 2008, p. 363)</a:t>
            </a:r>
            <a:endParaRPr lang="en-US" dirty="0">
              <a:solidFill>
                <a:srgbClr val="000000"/>
              </a:solidFill>
              <a:latin typeface="Gill Sans MT" panose="020B0502020104020203" pitchFamily="34" charset="0"/>
              <a:ea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40924" y="4082467"/>
            <a:ext cx="550579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marR="0" indent="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What does the word “</a:t>
            </a:r>
            <a:r>
              <a:rPr lang="en-US" i="1" dirty="0" err="1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orangers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” mean</a:t>
            </a:r>
            <a:r>
              <a:rPr lang="en-US" dirty="0" smtClean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?</a:t>
            </a:r>
            <a:endParaRPr lang="en-US" dirty="0">
              <a:solidFill>
                <a:srgbClr val="000000"/>
              </a:solidFill>
              <a:latin typeface="Gill Sans MT" panose="020B0502020104020203" pitchFamily="34" charset="0"/>
              <a:ea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07350" y="4491189"/>
            <a:ext cx="6096000" cy="8576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 smtClean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a) landscape architect	              b) orange trees</a:t>
            </a:r>
          </a:p>
          <a:p>
            <a:pPr marL="54864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 smtClean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c) pools of water                       d) paths</a:t>
            </a:r>
            <a:endParaRPr lang="en-US" dirty="0">
              <a:solidFill>
                <a:srgbClr val="000000"/>
              </a:solidFill>
              <a:latin typeface="Gill Sans MT" panose="020B0502020104020203" pitchFamily="34" charset="0"/>
              <a:ea typeface="Gill Sans MT" panose="020B05020201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204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851" y="1563291"/>
            <a:ext cx="6476828" cy="229209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Practice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1.3: Use your knowledge of rules for making nouns plural</a:t>
            </a:r>
          </a:p>
        </p:txBody>
      </p:sp>
      <p:pic>
        <p:nvPicPr>
          <p:cNvPr id="6" name="Picture 5" descr="File:&lt;strong&gt;Tally marks&lt;/strong&gt;-Five-bar Gate.svg - Wikimedia Common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45" y="1462090"/>
            <a:ext cx="962654" cy="849791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07350" y="3323311"/>
            <a:ext cx="363452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7724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DeMado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et al., 2008, p. 363)</a:t>
            </a:r>
            <a:endParaRPr lang="en-US" dirty="0">
              <a:solidFill>
                <a:srgbClr val="000000"/>
              </a:solidFill>
              <a:latin typeface="Gill Sans MT" panose="020B0502020104020203" pitchFamily="34" charset="0"/>
              <a:ea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40924" y="4082467"/>
            <a:ext cx="8067809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marR="0" indent="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What does the word “</a:t>
            </a:r>
            <a:r>
              <a:rPr lang="en-US" i="1" dirty="0" err="1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orangers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” mean</a:t>
            </a:r>
            <a:r>
              <a:rPr lang="en-US" dirty="0" smtClean="0">
                <a:solidFill>
                  <a:srgbClr val="000000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? B) Orange trees.</a:t>
            </a:r>
            <a:endParaRPr lang="en-US" dirty="0">
              <a:solidFill>
                <a:srgbClr val="000000"/>
              </a:solidFill>
              <a:latin typeface="Gill Sans MT" panose="020B0502020104020203" pitchFamily="34" charset="0"/>
              <a:ea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07349" y="4491189"/>
            <a:ext cx="8073515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 smtClean="0"/>
              <a:t>Did you guess that the </a:t>
            </a:r>
            <a:r>
              <a:rPr lang="en-US" dirty="0"/>
              <a:t>plural </a:t>
            </a:r>
            <a:r>
              <a:rPr lang="en-US" dirty="0" smtClean="0"/>
              <a:t>word </a:t>
            </a:r>
            <a:r>
              <a:rPr lang="en-US" dirty="0"/>
              <a:t>“</a:t>
            </a:r>
            <a:r>
              <a:rPr lang="en-US" dirty="0" err="1"/>
              <a:t>orangers</a:t>
            </a:r>
            <a:r>
              <a:rPr lang="en-US" dirty="0" smtClean="0"/>
              <a:t>” meant </a:t>
            </a:r>
            <a:r>
              <a:rPr lang="en-US" dirty="0"/>
              <a:t>orange </a:t>
            </a:r>
            <a:r>
              <a:rPr lang="en-US" dirty="0" smtClean="0"/>
              <a:t>trees? Additionally, there </a:t>
            </a:r>
            <a:r>
              <a:rPr lang="en-US" dirty="0"/>
              <a:t>are </a:t>
            </a:r>
            <a:r>
              <a:rPr lang="en-US" dirty="0" smtClean="0"/>
              <a:t>orange </a:t>
            </a:r>
            <a:r>
              <a:rPr lang="en-US" dirty="0"/>
              <a:t>trees </a:t>
            </a:r>
            <a:r>
              <a:rPr lang="en-US" dirty="0" smtClean="0"/>
              <a:t>shown </a:t>
            </a:r>
            <a:r>
              <a:rPr lang="en-US" dirty="0"/>
              <a:t>in the photo.</a:t>
            </a:r>
            <a:endParaRPr lang="en-US" dirty="0">
              <a:solidFill>
                <a:srgbClr val="000000"/>
              </a:solidFill>
              <a:latin typeface="Gill Sans MT" panose="020B0502020104020203" pitchFamily="34" charset="0"/>
              <a:ea typeface="Gill Sans MT" panose="020B05020201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306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5"/>
            <a:ext cx="10795460" cy="17047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Objective 2</a:t>
            </a:r>
            <a:br>
              <a:rPr lang="en-US" dirty="0" smtClean="0"/>
            </a:br>
            <a:r>
              <a:rPr lang="en-US" dirty="0" smtClean="0"/>
              <a:t>In this last section, you will use context clues from the text to negotiate the meaning of unfamiliar words.</a:t>
            </a:r>
            <a:endParaRPr lang="en-US" dirty="0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3847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727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Goal 2.1: Examine word order</a:t>
            </a:r>
            <a:endParaRPr lang="en-US" sz="3600" dirty="0"/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7833" y="30188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54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Pretest: Assessment Item 2.1.1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Read </a:t>
            </a:r>
            <a:r>
              <a:rPr lang="en-US" dirty="0"/>
              <a:t>the passage fully. Review each of the four choices completely before selecting an answer.</a:t>
            </a:r>
          </a:p>
          <a:p>
            <a:pPr marL="0" indent="0">
              <a:buNone/>
            </a:pPr>
            <a:r>
              <a:rPr lang="en-US" dirty="0"/>
              <a:t>You will proceed </a:t>
            </a:r>
            <a:r>
              <a:rPr lang="en-US" dirty="0" smtClean="0"/>
              <a:t>directly </a:t>
            </a:r>
            <a:r>
              <a:rPr lang="en-US" dirty="0"/>
              <a:t>to Goal </a:t>
            </a:r>
            <a:r>
              <a:rPr lang="en-US" dirty="0" smtClean="0"/>
              <a:t>2.2 </a:t>
            </a:r>
            <a:r>
              <a:rPr lang="en-US" dirty="0"/>
              <a:t>if you answer this question correctly.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Pre-test</a:t>
            </a:r>
            <a:br>
              <a:rPr lang="en-US" dirty="0" smtClean="0"/>
            </a:br>
            <a:r>
              <a:rPr lang="en-US" dirty="0" smtClean="0"/>
              <a:t>Goal 2.1: </a:t>
            </a:r>
            <a:r>
              <a:rPr lang="en-US" dirty="0"/>
              <a:t>Examine word order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3860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93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7"/>
            <a:ext cx="8314113" cy="460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Pretest: Assessment Item 2.1.1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Pre-test</a:t>
            </a:r>
            <a:br>
              <a:rPr lang="en-US" dirty="0"/>
            </a:br>
            <a:r>
              <a:rPr lang="en-US" dirty="0"/>
              <a:t>Goal 2.1: Examine word order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544" y="2286000"/>
            <a:ext cx="2830647" cy="29011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68046" y="2249558"/>
            <a:ext cx="456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phrase, “je </a:t>
            </a:r>
            <a:r>
              <a:rPr lang="en-US" dirty="0" err="1"/>
              <a:t>cherche</a:t>
            </a:r>
            <a:r>
              <a:rPr lang="en-US" dirty="0"/>
              <a:t> un </a:t>
            </a:r>
            <a:r>
              <a:rPr lang="en-US" dirty="0" err="1"/>
              <a:t>correspondante</a:t>
            </a:r>
            <a:r>
              <a:rPr lang="en-US" dirty="0"/>
              <a:t>,” what is the writer looking for?</a:t>
            </a:r>
          </a:p>
        </p:txBody>
      </p:sp>
      <p:sp>
        <p:nvSpPr>
          <p:cNvPr id="9" name="Rectangle 8"/>
          <p:cNvSpPr/>
          <p:nvPr/>
        </p:nvSpPr>
        <p:spPr>
          <a:xfrm>
            <a:off x="6168044" y="301871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 action="ppaction://hlinksldjump"/>
              </a:rPr>
              <a:t>a) </a:t>
            </a:r>
            <a:r>
              <a:rPr lang="en-US" dirty="0" smtClean="0">
                <a:hlinkClick r:id="rId4" action="ppaction://hlinksldjump"/>
              </a:rPr>
              <a:t>a </a:t>
            </a:r>
            <a:r>
              <a:rPr lang="en-US" dirty="0">
                <a:hlinkClick r:id="rId4" action="ppaction://hlinksldjump"/>
              </a:rPr>
              <a:t>pen pal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68044" y="344393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 action="ppaction://hlinksldjump"/>
              </a:rPr>
              <a:t>b) someone to go to the cinema with </a:t>
            </a:r>
            <a:r>
              <a:rPr lang="en-US" dirty="0"/>
              <a:t>	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68044" y="384484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6" action="ppaction://hlinksldjump"/>
              </a:rPr>
              <a:t>c) a tennis partner	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188857" y="4281117"/>
            <a:ext cx="32460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 action="ppaction://hlinksldjump"/>
              </a:rPr>
              <a:t>d) a French tutor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10024" y="5188656"/>
            <a:ext cx="2809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DeMado</a:t>
            </a:r>
            <a:r>
              <a:rPr lang="en-US" dirty="0"/>
              <a:t> et al., 2008, p. 30)</a:t>
            </a:r>
          </a:p>
        </p:txBody>
      </p:sp>
    </p:spTree>
    <p:extLst>
      <p:ext uri="{BB962C8B-B14F-4D97-AF65-F5344CB8AC3E}">
        <p14:creationId xmlns:p14="http://schemas.microsoft.com/office/powerpoint/2010/main" val="1160522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7"/>
            <a:ext cx="8314113" cy="460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Pretest: Assessment Item 2.1.1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Pre-test</a:t>
            </a:r>
            <a:br>
              <a:rPr lang="en-US" dirty="0"/>
            </a:br>
            <a:r>
              <a:rPr lang="en-US" dirty="0"/>
              <a:t>Goal 2.1: Examine word order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544" y="2286000"/>
            <a:ext cx="2830647" cy="29011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68046" y="2249558"/>
            <a:ext cx="456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phrase, “je </a:t>
            </a:r>
            <a:r>
              <a:rPr lang="en-US" dirty="0" err="1"/>
              <a:t>cherche</a:t>
            </a:r>
            <a:r>
              <a:rPr lang="en-US" dirty="0"/>
              <a:t> un </a:t>
            </a:r>
            <a:r>
              <a:rPr lang="en-US" dirty="0" err="1"/>
              <a:t>correspondante</a:t>
            </a:r>
            <a:r>
              <a:rPr lang="en-US" dirty="0"/>
              <a:t>,” what is the writer looking for?</a:t>
            </a:r>
          </a:p>
        </p:txBody>
      </p:sp>
      <p:sp>
        <p:nvSpPr>
          <p:cNvPr id="9" name="Rectangle 8"/>
          <p:cNvSpPr/>
          <p:nvPr/>
        </p:nvSpPr>
        <p:spPr>
          <a:xfrm>
            <a:off x="6168046" y="3018711"/>
            <a:ext cx="53617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arenR"/>
            </a:pPr>
            <a:r>
              <a:rPr lang="en-US" dirty="0"/>
              <a:t>A pen pal, or a </a:t>
            </a:r>
            <a:r>
              <a:rPr lang="en-US" dirty="0" err="1" smtClean="0"/>
              <a:t>correspondant</a:t>
            </a:r>
            <a:r>
              <a:rPr lang="en-US" dirty="0"/>
              <a:t>, is correct!</a:t>
            </a:r>
          </a:p>
          <a:p>
            <a:r>
              <a:rPr lang="en-US" dirty="0"/>
              <a:t>“Je </a:t>
            </a:r>
            <a:r>
              <a:rPr lang="en-US" dirty="0" err="1"/>
              <a:t>cherche</a:t>
            </a:r>
            <a:r>
              <a:rPr lang="en-US" dirty="0"/>
              <a:t> un </a:t>
            </a:r>
            <a:r>
              <a:rPr lang="en-US" dirty="0" err="1" smtClean="0"/>
              <a:t>correspondante</a:t>
            </a:r>
            <a:r>
              <a:rPr lang="en-US" dirty="0" smtClean="0"/>
              <a:t>” does </a:t>
            </a:r>
            <a:r>
              <a:rPr lang="en-US" dirty="0"/>
              <a:t>indeed mean that the writer is saying the following:</a:t>
            </a:r>
          </a:p>
          <a:p>
            <a:r>
              <a:rPr lang="en-US" dirty="0"/>
              <a:t>Je = I, </a:t>
            </a:r>
            <a:r>
              <a:rPr lang="en-US" dirty="0" err="1"/>
              <a:t>cherche</a:t>
            </a:r>
            <a:r>
              <a:rPr lang="en-US" dirty="0"/>
              <a:t> = am looking for, un </a:t>
            </a:r>
            <a:r>
              <a:rPr lang="en-US" dirty="0" err="1"/>
              <a:t>correspondant</a:t>
            </a:r>
            <a:r>
              <a:rPr lang="en-US" dirty="0"/>
              <a:t>= a pen pal</a:t>
            </a:r>
          </a:p>
          <a:p>
            <a:endParaRPr lang="en-US" dirty="0"/>
          </a:p>
          <a:p>
            <a:r>
              <a:rPr lang="en-US" i="1" dirty="0"/>
              <a:t>Click on the end arrow to advance to the next goal.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8" name="Action Button: End 7">
            <a:hlinkClick r:id="rId4" action="ppaction://hlinksldjump" highlightClick="1"/>
          </p:cNvPr>
          <p:cNvSpPr/>
          <p:nvPr/>
        </p:nvSpPr>
        <p:spPr>
          <a:xfrm>
            <a:off x="7505733" y="5542195"/>
            <a:ext cx="714895" cy="767166"/>
          </a:xfrm>
          <a:prstGeom prst="actionButtonEn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10024" y="5188656"/>
            <a:ext cx="2809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DeMado</a:t>
            </a:r>
            <a:r>
              <a:rPr lang="en-US" dirty="0"/>
              <a:t> et al., 2008, p. 30)</a:t>
            </a:r>
          </a:p>
        </p:txBody>
      </p:sp>
    </p:spTree>
    <p:extLst>
      <p:ext uri="{BB962C8B-B14F-4D97-AF65-F5344CB8AC3E}">
        <p14:creationId xmlns:p14="http://schemas.microsoft.com/office/powerpoint/2010/main" val="3515819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Objective 1: In this training, you </a:t>
            </a:r>
            <a:r>
              <a:rPr lang="en-US" dirty="0" smtClean="0"/>
              <a:t>will use your background knowledge of English to </a:t>
            </a:r>
            <a:r>
              <a:rPr lang="en-US" dirty="0"/>
              <a:t>understand the meaning of a passage of text.</a:t>
            </a:r>
          </a:p>
          <a:p>
            <a:pPr marL="0" indent="0">
              <a:buNone/>
            </a:pPr>
            <a:r>
              <a:rPr lang="en-US" dirty="0" smtClean="0"/>
              <a:t>Goal 1.2: Using </a:t>
            </a:r>
            <a:r>
              <a:rPr lang="en-US" dirty="0"/>
              <a:t>your knowledge of English and French prefixes and suffixes, identify the meaning of unfamiliar words </a:t>
            </a:r>
            <a:r>
              <a:rPr lang="en-US" dirty="0" smtClean="0"/>
              <a:t>in an </a:t>
            </a:r>
            <a:r>
              <a:rPr lang="en-US" dirty="0"/>
              <a:t>authentic passage of text.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2975956" y="780763"/>
            <a:ext cx="8377844" cy="61458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Introduction (6/18) </a:t>
            </a:r>
            <a:br>
              <a:rPr lang="en-US" b="1" dirty="0" smtClean="0">
                <a:latin typeface="+mn-lt"/>
              </a:rPr>
            </a:br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7379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84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7"/>
            <a:ext cx="8314113" cy="460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Pretest: Assessment Item 2.1.1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Pre-test</a:t>
            </a:r>
            <a:br>
              <a:rPr lang="en-US" dirty="0"/>
            </a:br>
            <a:r>
              <a:rPr lang="en-US" dirty="0"/>
              <a:t>Goal 2.1: Examine word order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544" y="2286000"/>
            <a:ext cx="2830647" cy="29011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68046" y="2249558"/>
            <a:ext cx="456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phrase, “je </a:t>
            </a:r>
            <a:r>
              <a:rPr lang="en-US" dirty="0" err="1"/>
              <a:t>cherche</a:t>
            </a:r>
            <a:r>
              <a:rPr lang="en-US" dirty="0"/>
              <a:t> un </a:t>
            </a:r>
            <a:r>
              <a:rPr lang="en-US" dirty="0" err="1"/>
              <a:t>correspondante</a:t>
            </a:r>
            <a:r>
              <a:rPr lang="en-US" dirty="0"/>
              <a:t>,” what is the writer looking for?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68044" y="3055095"/>
            <a:ext cx="50790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B) “Someone to go to the cinema with” is not correct. The text does mention an interest in movies, but not in this sentence.</a:t>
            </a:r>
          </a:p>
          <a:p>
            <a:endParaRPr lang="en-US" dirty="0"/>
          </a:p>
          <a:p>
            <a:r>
              <a:rPr lang="en-US" i="1" dirty="0"/>
              <a:t>Begin this section by clicking on the star.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078924" y="5557988"/>
            <a:ext cx="781396" cy="767166"/>
            <a:chOff x="5054803" y="5553466"/>
            <a:chExt cx="781396" cy="767166"/>
          </a:xfrm>
        </p:grpSpPr>
        <p:sp>
          <p:nvSpPr>
            <p:cNvPr id="14" name="Action Button: Custom 13">
              <a:hlinkClick r:id="" action="ppaction://noaction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5-Point Star 14">
              <a:hlinkClick r:id="rId4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3210024" y="5188656"/>
            <a:ext cx="2809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DeMado</a:t>
            </a:r>
            <a:r>
              <a:rPr lang="en-US" dirty="0"/>
              <a:t> et al., 2008, p. 30)</a:t>
            </a:r>
          </a:p>
        </p:txBody>
      </p:sp>
    </p:spTree>
    <p:extLst>
      <p:ext uri="{BB962C8B-B14F-4D97-AF65-F5344CB8AC3E}">
        <p14:creationId xmlns:p14="http://schemas.microsoft.com/office/powerpoint/2010/main" val="4124707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7"/>
            <a:ext cx="8314113" cy="460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Pretest: Assessment Item 2.1.1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Pre-test</a:t>
            </a:r>
            <a:br>
              <a:rPr lang="en-US" dirty="0"/>
            </a:br>
            <a:r>
              <a:rPr lang="en-US" dirty="0"/>
              <a:t>Goal 2.1: Examine word order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544" y="2286000"/>
            <a:ext cx="2830647" cy="29011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68046" y="2249558"/>
            <a:ext cx="456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phrase, “je </a:t>
            </a:r>
            <a:r>
              <a:rPr lang="en-US" dirty="0" err="1"/>
              <a:t>cherche</a:t>
            </a:r>
            <a:r>
              <a:rPr lang="en-US" dirty="0"/>
              <a:t> un </a:t>
            </a:r>
            <a:r>
              <a:rPr lang="en-US" dirty="0" err="1"/>
              <a:t>correspondante</a:t>
            </a:r>
            <a:r>
              <a:rPr lang="en-US" dirty="0"/>
              <a:t>,” what is the writer looking for?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88858" y="308303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C) A tennis partner is not correct. The text does mention an interest in playing tennis, but not in this sentence.</a:t>
            </a:r>
          </a:p>
          <a:p>
            <a:endParaRPr lang="en-US" dirty="0"/>
          </a:p>
          <a:p>
            <a:r>
              <a:rPr lang="en-US" i="1" dirty="0"/>
              <a:t>Begin this section by clicking on the star.</a:t>
            </a:r>
          </a:p>
          <a:p>
            <a:r>
              <a:rPr lang="en-US" dirty="0"/>
              <a:t>	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087391" y="5542195"/>
            <a:ext cx="781396" cy="767166"/>
            <a:chOff x="5054803" y="5553466"/>
            <a:chExt cx="781396" cy="767166"/>
          </a:xfrm>
        </p:grpSpPr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5-Point Star 12">
              <a:hlinkClick r:id="rId4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2701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8" y="1825627"/>
            <a:ext cx="8314113" cy="460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Pretest: Assessment Item 2.1.1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Pre-test</a:t>
            </a:r>
            <a:br>
              <a:rPr lang="en-US" dirty="0"/>
            </a:br>
            <a:r>
              <a:rPr lang="en-US" dirty="0"/>
              <a:t>Goal 2.1: Examine word order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544" y="2286000"/>
            <a:ext cx="2830647" cy="29011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68046" y="2249558"/>
            <a:ext cx="456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phrase, “je </a:t>
            </a:r>
            <a:r>
              <a:rPr lang="en-US" dirty="0" err="1"/>
              <a:t>cherche</a:t>
            </a:r>
            <a:r>
              <a:rPr lang="en-US" dirty="0"/>
              <a:t> un </a:t>
            </a:r>
            <a:r>
              <a:rPr lang="en-US" dirty="0" err="1"/>
              <a:t>correspondante</a:t>
            </a:r>
            <a:r>
              <a:rPr lang="en-US" dirty="0"/>
              <a:t>,” what is the writer looking for?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68046" y="3055095"/>
            <a:ext cx="49585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D) A French tutor is not correct. </a:t>
            </a:r>
            <a:r>
              <a:rPr lang="en-US" dirty="0" err="1"/>
              <a:t>Clothide</a:t>
            </a:r>
            <a:r>
              <a:rPr lang="en-US" dirty="0"/>
              <a:t> mentions being part of a French club. There is no mention of her needing a “</a:t>
            </a:r>
            <a:r>
              <a:rPr lang="en-US" dirty="0" err="1"/>
              <a:t>tuteur</a:t>
            </a:r>
            <a:r>
              <a:rPr lang="en-US" dirty="0"/>
              <a:t>” for French.</a:t>
            </a:r>
          </a:p>
          <a:p>
            <a:endParaRPr lang="en-US" dirty="0"/>
          </a:p>
          <a:p>
            <a:r>
              <a:rPr lang="en-US" i="1" dirty="0"/>
              <a:t>Begin this section by clicking on the star.</a:t>
            </a:r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087391" y="5542195"/>
            <a:ext cx="781396" cy="767166"/>
            <a:chOff x="5054803" y="5553466"/>
            <a:chExt cx="781396" cy="767166"/>
          </a:xfrm>
        </p:grpSpPr>
        <p:sp>
          <p:nvSpPr>
            <p:cNvPr id="11" name="Action Button: Custom 10">
              <a:hlinkClick r:id="" action="ppaction://noaction" highlightClick="1"/>
            </p:cNvPr>
            <p:cNvSpPr/>
            <p:nvPr/>
          </p:nvSpPr>
          <p:spPr>
            <a:xfrm>
              <a:off x="5054803" y="5553466"/>
              <a:ext cx="781396" cy="767166"/>
            </a:xfrm>
            <a:prstGeom prst="actionButtonBlan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5-Point Star 12">
              <a:hlinkClick r:id="rId4" action="ppaction://hlinksldjump"/>
            </p:cNvPr>
            <p:cNvSpPr/>
            <p:nvPr/>
          </p:nvSpPr>
          <p:spPr>
            <a:xfrm>
              <a:off x="5166692" y="5616269"/>
              <a:ext cx="601762" cy="619016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3210024" y="5188656"/>
            <a:ext cx="2809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DeMado</a:t>
            </a:r>
            <a:r>
              <a:rPr lang="en-US" dirty="0"/>
              <a:t> et al., 2008, p. 30)</a:t>
            </a:r>
          </a:p>
        </p:txBody>
      </p:sp>
    </p:spTree>
    <p:extLst>
      <p:ext uri="{BB962C8B-B14F-4D97-AF65-F5344CB8AC3E}">
        <p14:creationId xmlns:p14="http://schemas.microsoft.com/office/powerpoint/2010/main" val="633371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You can use context clues from the page to help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   you </a:t>
            </a:r>
            <a:r>
              <a:rPr lang="en-US" dirty="0"/>
              <a:t>understand what a word </a:t>
            </a:r>
            <a:r>
              <a:rPr lang="en-US" dirty="0" smtClean="0"/>
              <a:t>means.</a:t>
            </a:r>
          </a:p>
          <a:p>
            <a:r>
              <a:rPr lang="en-US" dirty="0" smtClean="0"/>
              <a:t>The order of each word will give you a clue to its function.</a:t>
            </a:r>
          </a:p>
          <a:p>
            <a:r>
              <a:rPr lang="en-US" dirty="0" smtClean="0"/>
              <a:t>Knowing </a:t>
            </a:r>
            <a:r>
              <a:rPr lang="en-US" dirty="0"/>
              <a:t>the word’s function in the sentence will help to determine what the meaning of the word is.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Instruction (1/23)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2.1: Examine word order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3573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52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do this, you </a:t>
            </a:r>
            <a:r>
              <a:rPr lang="en-US" dirty="0"/>
              <a:t>must first know what a subject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verb </a:t>
            </a:r>
            <a:r>
              <a:rPr lang="en-US" dirty="0" smtClean="0"/>
              <a:t>and direct object are.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Instruction </a:t>
            </a:r>
            <a:r>
              <a:rPr lang="en-US" dirty="0" smtClean="0"/>
              <a:t>(2/23)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2.1: Examine word order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73025" y="29583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903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="1" dirty="0" smtClean="0"/>
              <a:t> </a:t>
            </a:r>
            <a:r>
              <a:rPr lang="en-US" b="1" dirty="0"/>
              <a:t>subject </a:t>
            </a:r>
            <a:r>
              <a:rPr lang="en-US" dirty="0"/>
              <a:t>of the sentence is the person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doing </a:t>
            </a:r>
            <a:r>
              <a:rPr lang="en-US" dirty="0"/>
              <a:t>the action.</a:t>
            </a:r>
            <a:endParaRPr lang="en-US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Instruction </a:t>
            </a:r>
            <a:r>
              <a:rPr lang="en-US" dirty="0" smtClean="0"/>
              <a:t>(3/23)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2.1: Examine word order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939973" y="2489181"/>
            <a:ext cx="16313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SUBJECT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5645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12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identify the subject of the following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sentence </a:t>
            </a:r>
            <a:r>
              <a:rPr lang="en-US" dirty="0"/>
              <a:t>in English:</a:t>
            </a:r>
          </a:p>
          <a:p>
            <a:pPr lvl="1"/>
            <a:r>
              <a:rPr lang="en-US" dirty="0"/>
              <a:t>We are language learners.</a:t>
            </a:r>
          </a:p>
          <a:p>
            <a:pPr lvl="2"/>
            <a:r>
              <a:rPr lang="en-US" b="1" i="1" dirty="0"/>
              <a:t>We</a:t>
            </a:r>
            <a:r>
              <a:rPr lang="en-US" dirty="0"/>
              <a:t> are language learners.</a:t>
            </a:r>
          </a:p>
          <a:p>
            <a:pPr lvl="1"/>
            <a:r>
              <a:rPr lang="en-US" dirty="0"/>
              <a:t>Adam and Emily speak French.</a:t>
            </a:r>
          </a:p>
          <a:p>
            <a:pPr lvl="2"/>
            <a:r>
              <a:rPr lang="en-US" b="1" i="1" dirty="0"/>
              <a:t>Adam and Emily</a:t>
            </a:r>
            <a:r>
              <a:rPr lang="en-US" dirty="0"/>
              <a:t> speak French</a:t>
            </a:r>
          </a:p>
          <a:p>
            <a:pPr lvl="1"/>
            <a:r>
              <a:rPr lang="en-US" dirty="0"/>
              <a:t>English shares words with French.</a:t>
            </a:r>
          </a:p>
          <a:p>
            <a:pPr lvl="2"/>
            <a:r>
              <a:rPr lang="en-US" b="1" i="1" dirty="0"/>
              <a:t>English</a:t>
            </a:r>
            <a:r>
              <a:rPr lang="en-US" i="1" dirty="0"/>
              <a:t> </a:t>
            </a:r>
            <a:r>
              <a:rPr lang="en-US" dirty="0"/>
              <a:t>shares words with French.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Instruction </a:t>
            </a:r>
            <a:r>
              <a:rPr lang="en-US" dirty="0" smtClean="0"/>
              <a:t>(4/23)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2.1: Examine word order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939973" y="2489181"/>
            <a:ext cx="16313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SUBJECT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5645" y="30389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89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9" y="1825625"/>
            <a:ext cx="7060276" cy="4351338"/>
          </a:xfrm>
        </p:spPr>
        <p:txBody>
          <a:bodyPr/>
          <a:lstStyle/>
          <a:p>
            <a:r>
              <a:rPr lang="en-US" dirty="0"/>
              <a:t>Now let’s identify the subject of the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sentences in </a:t>
            </a:r>
            <a:r>
              <a:rPr lang="en-US" b="1" i="1" dirty="0"/>
              <a:t>French:</a:t>
            </a:r>
          </a:p>
          <a:p>
            <a:pPr lvl="1"/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parles</a:t>
            </a:r>
            <a:r>
              <a:rPr lang="en-US" dirty="0"/>
              <a:t> </a:t>
            </a:r>
            <a:r>
              <a:rPr lang="en-US" dirty="0" err="1"/>
              <a:t>français</a:t>
            </a:r>
            <a:r>
              <a:rPr lang="en-US" dirty="0"/>
              <a:t>.</a:t>
            </a:r>
          </a:p>
          <a:p>
            <a:pPr lvl="2"/>
            <a:r>
              <a:rPr lang="en-US" b="1" i="1" dirty="0" err="1"/>
              <a:t>Tu</a:t>
            </a:r>
            <a:r>
              <a:rPr lang="en-US" i="1" dirty="0"/>
              <a:t> </a:t>
            </a:r>
            <a:r>
              <a:rPr lang="en-US" dirty="0" err="1"/>
              <a:t>parles</a:t>
            </a:r>
            <a:r>
              <a:rPr lang="en-US" dirty="0"/>
              <a:t> </a:t>
            </a:r>
            <a:r>
              <a:rPr lang="en-US" dirty="0" err="1"/>
              <a:t>français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aimez</a:t>
            </a:r>
            <a:r>
              <a:rPr lang="en-US" dirty="0"/>
              <a:t> </a:t>
            </a:r>
            <a:r>
              <a:rPr lang="en-US" dirty="0" err="1"/>
              <a:t>l’école</a:t>
            </a:r>
            <a:r>
              <a:rPr lang="en-US" dirty="0"/>
              <a:t>?</a:t>
            </a:r>
          </a:p>
          <a:p>
            <a:pPr lvl="2"/>
            <a:r>
              <a:rPr lang="en-US" b="1" i="1" dirty="0" err="1"/>
              <a:t>Vous</a:t>
            </a:r>
            <a:r>
              <a:rPr lang="en-US" dirty="0"/>
              <a:t> </a:t>
            </a:r>
            <a:r>
              <a:rPr lang="en-US" dirty="0" err="1"/>
              <a:t>aimez</a:t>
            </a:r>
            <a:r>
              <a:rPr lang="en-US" dirty="0"/>
              <a:t> </a:t>
            </a:r>
            <a:r>
              <a:rPr lang="en-US" dirty="0" err="1"/>
              <a:t>l’école</a:t>
            </a:r>
            <a:r>
              <a:rPr lang="en-US" dirty="0"/>
              <a:t>?</a:t>
            </a:r>
          </a:p>
          <a:p>
            <a:pPr lvl="1"/>
            <a:r>
              <a:rPr lang="fr-FR" dirty="0"/>
              <a:t>Stéphanie et Lauren ont 16 ans.</a:t>
            </a:r>
            <a:endParaRPr lang="en-US" dirty="0"/>
          </a:p>
          <a:p>
            <a:pPr lvl="2"/>
            <a:r>
              <a:rPr lang="fr-FR" b="1" i="1" dirty="0"/>
              <a:t>Stéphanie et Lauren</a:t>
            </a:r>
            <a:r>
              <a:rPr lang="fr-FR" dirty="0"/>
              <a:t> ont 16 ans.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Instruction </a:t>
            </a:r>
            <a:r>
              <a:rPr lang="en-US" dirty="0" smtClean="0"/>
              <a:t>(5/23)</a:t>
            </a:r>
            <a:br>
              <a:rPr lang="en-US" dirty="0" smtClean="0"/>
            </a:br>
            <a:r>
              <a:rPr lang="en-US" dirty="0" smtClean="0"/>
              <a:t>Goal </a:t>
            </a:r>
            <a:r>
              <a:rPr lang="en-US" dirty="0"/>
              <a:t>2.1: Examine word order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939973" y="2489181"/>
            <a:ext cx="16313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SUBJECT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5645" y="29920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943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9" y="1825625"/>
            <a:ext cx="7060276" cy="4351338"/>
          </a:xfrm>
        </p:spPr>
        <p:txBody>
          <a:bodyPr/>
          <a:lstStyle/>
          <a:p>
            <a:r>
              <a:rPr lang="en-US" dirty="0"/>
              <a:t>Next, we need to know what </a:t>
            </a:r>
            <a:r>
              <a:rPr lang="en-US" b="1" dirty="0"/>
              <a:t>the verb </a:t>
            </a:r>
            <a:r>
              <a:rPr lang="en-US" dirty="0"/>
              <a:t>does in a sentence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Instruction </a:t>
            </a:r>
            <a:r>
              <a:rPr lang="en-US" dirty="0" smtClean="0"/>
              <a:t>(6/23)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2.1: Examine word order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3847" y="30200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363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9" y="1825625"/>
            <a:ext cx="7060276" cy="4351338"/>
          </a:xfrm>
        </p:spPr>
        <p:txBody>
          <a:bodyPr/>
          <a:lstStyle/>
          <a:p>
            <a:r>
              <a:rPr lang="en-US" dirty="0" smtClean="0"/>
              <a:t>The</a:t>
            </a:r>
            <a:r>
              <a:rPr lang="en-US" b="1" dirty="0" smtClean="0"/>
              <a:t> verb </a:t>
            </a:r>
            <a:r>
              <a:rPr lang="en-US" dirty="0" smtClean="0"/>
              <a:t>is the </a:t>
            </a:r>
            <a:r>
              <a:rPr lang="en-US" dirty="0"/>
              <a:t>action word or the linking word in a sentence. </a:t>
            </a:r>
            <a:r>
              <a:rPr lang="en-US" dirty="0" smtClean="0"/>
              <a:t>It tells what happens in the sentence.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Instruction </a:t>
            </a:r>
            <a:r>
              <a:rPr lang="en-US" dirty="0" smtClean="0"/>
              <a:t>(7/23)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2.1: Examine word order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139480" y="2638810"/>
            <a:ext cx="1088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VERB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3860" y="31010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90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Objective 1: In this training, you </a:t>
            </a:r>
            <a:r>
              <a:rPr lang="en-US" dirty="0" smtClean="0"/>
              <a:t>will</a:t>
            </a:r>
            <a:r>
              <a:rPr lang="en-US" dirty="0"/>
              <a:t> </a:t>
            </a:r>
            <a:r>
              <a:rPr lang="en-US" dirty="0" smtClean="0"/>
              <a:t>use your </a:t>
            </a:r>
            <a:r>
              <a:rPr lang="en-US" dirty="0"/>
              <a:t>background knowledge of </a:t>
            </a:r>
            <a:r>
              <a:rPr lang="en-US" dirty="0" smtClean="0"/>
              <a:t>English to </a:t>
            </a:r>
            <a:r>
              <a:rPr lang="en-US" dirty="0"/>
              <a:t>understand the meaning of a passage of text.</a:t>
            </a:r>
          </a:p>
          <a:p>
            <a:pPr marL="0" indent="0">
              <a:buNone/>
            </a:pPr>
            <a:r>
              <a:rPr lang="en-US" dirty="0" smtClean="0"/>
              <a:t>Goal 1.3: </a:t>
            </a:r>
            <a:r>
              <a:rPr lang="en-US" dirty="0"/>
              <a:t>Using your knowledge of English and French plurals, identify the meaning of unfamiliar </a:t>
            </a:r>
            <a:r>
              <a:rPr lang="en-US" dirty="0" smtClean="0"/>
              <a:t>words in </a:t>
            </a:r>
            <a:r>
              <a:rPr lang="en-US" dirty="0"/>
              <a:t>an authentic passage of text.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2975956" y="780763"/>
            <a:ext cx="8377844" cy="61458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Introduction (7/18) </a:t>
            </a:r>
            <a:br>
              <a:rPr lang="en-US" b="1" dirty="0" smtClean="0">
                <a:latin typeface="+mn-lt"/>
              </a:rPr>
            </a:br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8202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07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9" y="1825625"/>
            <a:ext cx="7060276" cy="4351338"/>
          </a:xfrm>
        </p:spPr>
        <p:txBody>
          <a:bodyPr/>
          <a:lstStyle/>
          <a:p>
            <a:r>
              <a:rPr lang="en-US" dirty="0"/>
              <a:t>Let’s identify the verb of the following </a:t>
            </a:r>
            <a:r>
              <a:rPr lang="en-US" dirty="0" smtClean="0"/>
              <a:t>sentences </a:t>
            </a:r>
            <a:r>
              <a:rPr lang="en-US" dirty="0"/>
              <a:t>in English:</a:t>
            </a:r>
          </a:p>
          <a:p>
            <a:pPr lvl="1"/>
            <a:r>
              <a:rPr lang="en-US" dirty="0"/>
              <a:t>I am 15 years old.</a:t>
            </a:r>
          </a:p>
          <a:p>
            <a:pPr lvl="2"/>
            <a:r>
              <a:rPr lang="en-US" dirty="0"/>
              <a:t>I </a:t>
            </a:r>
            <a:r>
              <a:rPr lang="en-US" b="1" i="1" dirty="0"/>
              <a:t>am</a:t>
            </a:r>
            <a:r>
              <a:rPr lang="en-US" dirty="0"/>
              <a:t> 15 years old.</a:t>
            </a:r>
          </a:p>
          <a:p>
            <a:pPr lvl="1"/>
            <a:r>
              <a:rPr lang="en-US" dirty="0"/>
              <a:t>She has a cold.</a:t>
            </a:r>
          </a:p>
          <a:p>
            <a:pPr lvl="2"/>
            <a:r>
              <a:rPr lang="en-US" dirty="0"/>
              <a:t>She</a:t>
            </a:r>
            <a:r>
              <a:rPr lang="en-US" b="1" i="1" dirty="0"/>
              <a:t> has</a:t>
            </a:r>
            <a:r>
              <a:rPr lang="en-US" dirty="0"/>
              <a:t> a cold.</a:t>
            </a:r>
          </a:p>
          <a:p>
            <a:pPr lvl="1"/>
            <a:r>
              <a:rPr lang="en-US" dirty="0"/>
              <a:t>Devon and Rosalie play golf.</a:t>
            </a:r>
          </a:p>
          <a:p>
            <a:pPr lvl="2"/>
            <a:r>
              <a:rPr lang="en-US" dirty="0"/>
              <a:t>Devon and Rosalie </a:t>
            </a:r>
            <a:r>
              <a:rPr lang="en-US" b="1" i="1" dirty="0"/>
              <a:t>play</a:t>
            </a:r>
            <a:r>
              <a:rPr lang="en-US" dirty="0"/>
              <a:t> golf.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Instruction </a:t>
            </a:r>
            <a:r>
              <a:rPr lang="en-US" dirty="0" smtClean="0"/>
              <a:t>(8/23)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2.1: Examine word order</a:t>
            </a:r>
            <a:endParaRPr lang="en-US" b="0" dirty="0"/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139480" y="2638810"/>
            <a:ext cx="1088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VERB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669" y="30508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86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9" y="1825625"/>
            <a:ext cx="7060276" cy="4351338"/>
          </a:xfrm>
        </p:spPr>
        <p:txBody>
          <a:bodyPr/>
          <a:lstStyle/>
          <a:p>
            <a:r>
              <a:rPr lang="en-US" dirty="0"/>
              <a:t>Now let’s identify the verb of the sentences in French:</a:t>
            </a:r>
          </a:p>
          <a:p>
            <a:pPr lvl="1"/>
            <a:r>
              <a:rPr lang="fr-FR" dirty="0"/>
              <a:t>Mon mari et moi, nous avons 30 ans.</a:t>
            </a:r>
            <a:endParaRPr lang="en-US" dirty="0"/>
          </a:p>
          <a:p>
            <a:pPr lvl="2"/>
            <a:r>
              <a:rPr lang="fr-FR" dirty="0"/>
              <a:t>Mon mari et moi, nous </a:t>
            </a:r>
            <a:r>
              <a:rPr lang="fr-FR" b="1" i="1" dirty="0"/>
              <a:t>avons</a:t>
            </a:r>
            <a:r>
              <a:rPr lang="fr-FR" dirty="0"/>
              <a:t> 30 ans.</a:t>
            </a:r>
            <a:endParaRPr lang="en-US" dirty="0"/>
          </a:p>
          <a:p>
            <a:pPr lvl="1"/>
            <a:r>
              <a:rPr lang="fr-FR" dirty="0"/>
              <a:t>Evelyn et Paul, vous mangez la pizza ?</a:t>
            </a:r>
            <a:endParaRPr lang="en-US" dirty="0"/>
          </a:p>
          <a:p>
            <a:pPr lvl="2"/>
            <a:r>
              <a:rPr lang="fr-FR" dirty="0"/>
              <a:t>Evelyn et Paul, vous </a:t>
            </a:r>
            <a:r>
              <a:rPr lang="fr-FR" b="1" i="1" dirty="0"/>
              <a:t>mangez</a:t>
            </a:r>
            <a:r>
              <a:rPr lang="fr-FR" dirty="0"/>
              <a:t> la pizza ?</a:t>
            </a:r>
            <a:endParaRPr lang="en-US" dirty="0"/>
          </a:p>
          <a:p>
            <a:pPr lvl="1"/>
            <a:r>
              <a:rPr lang="fr-FR" dirty="0"/>
              <a:t>Thierry est un garçon.</a:t>
            </a:r>
            <a:endParaRPr lang="en-US" dirty="0"/>
          </a:p>
          <a:p>
            <a:pPr lvl="2"/>
            <a:r>
              <a:rPr lang="fr-FR" dirty="0"/>
              <a:t>Thierry </a:t>
            </a:r>
            <a:r>
              <a:rPr lang="fr-FR" b="1" i="1" dirty="0"/>
              <a:t>est</a:t>
            </a:r>
            <a:r>
              <a:rPr lang="fr-FR" dirty="0"/>
              <a:t> un garçon.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Instruction </a:t>
            </a:r>
            <a:r>
              <a:rPr lang="en-US" dirty="0" smtClean="0"/>
              <a:t>(9/23)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2.1: Examine word order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139480" y="2638810"/>
            <a:ext cx="1088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VERB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1840" y="30727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051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9" y="1825625"/>
            <a:ext cx="7060276" cy="4351338"/>
          </a:xfrm>
        </p:spPr>
        <p:txBody>
          <a:bodyPr/>
          <a:lstStyle/>
          <a:p>
            <a:r>
              <a:rPr lang="en-US" dirty="0"/>
              <a:t>Finally, we need to know what </a:t>
            </a:r>
            <a:r>
              <a:rPr lang="en-US" b="1" dirty="0"/>
              <a:t>the direct object</a:t>
            </a:r>
            <a:r>
              <a:rPr lang="en-US" dirty="0"/>
              <a:t> does in the sentence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Instruction </a:t>
            </a:r>
            <a:r>
              <a:rPr lang="en-US" dirty="0" smtClean="0"/>
              <a:t>(10/23)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2.1: Examine word order</a:t>
            </a:r>
            <a:endParaRPr lang="en-US" b="0" dirty="0"/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4395" y="29789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396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9" y="1825625"/>
            <a:ext cx="7060276" cy="4351338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b="1" dirty="0"/>
              <a:t>direct object </a:t>
            </a:r>
            <a:r>
              <a:rPr lang="en-US" dirty="0" smtClean="0"/>
              <a:t>is the </a:t>
            </a:r>
            <a:r>
              <a:rPr lang="en-US" dirty="0"/>
              <a:t>person or thing that receives the action of the verb.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Instruction (</a:t>
            </a:r>
            <a:r>
              <a:rPr lang="en-US" dirty="0" smtClean="0"/>
              <a:t>11/23)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2.1: Examine word order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139480" y="2638810"/>
            <a:ext cx="144699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DIRECT</a:t>
            </a:r>
          </a:p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OBJECT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2979" y="36826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877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9" y="1825625"/>
            <a:ext cx="7060276" cy="4351338"/>
          </a:xfrm>
        </p:spPr>
        <p:txBody>
          <a:bodyPr/>
          <a:lstStyle/>
          <a:p>
            <a:r>
              <a:rPr lang="en-US" dirty="0"/>
              <a:t>Let’s identify the direct object in a </a:t>
            </a:r>
            <a:r>
              <a:rPr lang="en-US" dirty="0" smtClean="0"/>
              <a:t>sentence in English:</a:t>
            </a:r>
            <a:endParaRPr lang="en-US" dirty="0"/>
          </a:p>
          <a:p>
            <a:pPr lvl="1"/>
            <a:r>
              <a:rPr lang="en-US" dirty="0"/>
              <a:t>Teachers have students.</a:t>
            </a:r>
          </a:p>
          <a:p>
            <a:pPr lvl="2"/>
            <a:r>
              <a:rPr lang="en-US" dirty="0"/>
              <a:t>Teachers have </a:t>
            </a:r>
            <a:r>
              <a:rPr lang="en-US" b="1" i="1" dirty="0"/>
              <a:t>students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We grade tests.</a:t>
            </a:r>
          </a:p>
          <a:p>
            <a:pPr lvl="2"/>
            <a:r>
              <a:rPr lang="en-US" dirty="0"/>
              <a:t>We grade </a:t>
            </a:r>
            <a:r>
              <a:rPr lang="en-US" b="1" i="1" dirty="0"/>
              <a:t>tests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Do you take tests?</a:t>
            </a:r>
          </a:p>
          <a:p>
            <a:pPr lvl="2"/>
            <a:r>
              <a:rPr lang="en-US" dirty="0"/>
              <a:t>Do you take </a:t>
            </a:r>
            <a:r>
              <a:rPr lang="en-US" b="1" i="1" dirty="0"/>
              <a:t>tests</a:t>
            </a:r>
            <a:r>
              <a:rPr lang="en-US" dirty="0"/>
              <a:t>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Instruction (</a:t>
            </a:r>
            <a:r>
              <a:rPr lang="en-US" dirty="0" smtClean="0"/>
              <a:t>12/23)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2.1: Examine word order</a:t>
            </a:r>
            <a:endParaRPr lang="en-US" b="0" dirty="0"/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139480" y="2638810"/>
            <a:ext cx="144699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DIRECT</a:t>
            </a:r>
          </a:p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OBJECT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2979" y="37980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90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9" y="1825625"/>
            <a:ext cx="7060276" cy="4351338"/>
          </a:xfrm>
        </p:spPr>
        <p:txBody>
          <a:bodyPr/>
          <a:lstStyle/>
          <a:p>
            <a:r>
              <a:rPr lang="en-US" dirty="0"/>
              <a:t>Let’s identify the direct object in a </a:t>
            </a:r>
            <a:r>
              <a:rPr lang="en-US" dirty="0" smtClean="0"/>
              <a:t>sentence in French:</a:t>
            </a:r>
            <a:endParaRPr lang="en-US" dirty="0"/>
          </a:p>
          <a:p>
            <a:pPr lvl="1"/>
            <a:r>
              <a:rPr lang="en-US" dirty="0" smtClean="0"/>
              <a:t>Les </a:t>
            </a:r>
            <a:r>
              <a:rPr lang="en-US" dirty="0" err="1" smtClean="0"/>
              <a:t>professeurs</a:t>
            </a:r>
            <a:r>
              <a:rPr lang="en-US" dirty="0" smtClean="0"/>
              <a:t> </a:t>
            </a:r>
            <a:r>
              <a:rPr lang="en-US" dirty="0" err="1" smtClean="0"/>
              <a:t>ont</a:t>
            </a:r>
            <a:r>
              <a:rPr lang="en-US" dirty="0" smtClean="0"/>
              <a:t> les </a:t>
            </a:r>
            <a:r>
              <a:rPr lang="en-US" dirty="0" err="1" smtClean="0"/>
              <a:t>élèves</a:t>
            </a:r>
            <a:r>
              <a:rPr lang="en-US" dirty="0" smtClean="0"/>
              <a:t>.</a:t>
            </a:r>
            <a:endParaRPr lang="en-US" dirty="0"/>
          </a:p>
          <a:p>
            <a:pPr lvl="2"/>
            <a:r>
              <a:rPr lang="en-US" dirty="0" smtClean="0"/>
              <a:t>Les </a:t>
            </a:r>
            <a:r>
              <a:rPr lang="en-US" dirty="0" err="1"/>
              <a:t>professeurs</a:t>
            </a:r>
            <a:r>
              <a:rPr lang="en-US" dirty="0"/>
              <a:t> </a:t>
            </a:r>
            <a:r>
              <a:rPr lang="en-US" dirty="0" err="1"/>
              <a:t>ont</a:t>
            </a:r>
            <a:r>
              <a:rPr lang="en-US" dirty="0"/>
              <a:t> </a:t>
            </a:r>
            <a:r>
              <a:rPr lang="en-US" b="1" i="1" dirty="0" smtClean="0"/>
              <a:t>les </a:t>
            </a:r>
            <a:r>
              <a:rPr lang="en-US" b="1" i="1" dirty="0" err="1" smtClean="0"/>
              <a:t>élèves</a:t>
            </a:r>
            <a:r>
              <a:rPr lang="en-US" b="1" i="1" dirty="0" smtClean="0"/>
              <a:t>.</a:t>
            </a:r>
          </a:p>
          <a:p>
            <a:pPr lvl="1"/>
            <a:r>
              <a:rPr lang="en-US" dirty="0" smtClean="0"/>
              <a:t>Nous </a:t>
            </a:r>
            <a:r>
              <a:rPr lang="en-US" dirty="0" err="1" smtClean="0"/>
              <a:t>notons</a:t>
            </a:r>
            <a:r>
              <a:rPr lang="en-US" dirty="0" smtClean="0"/>
              <a:t> les </a:t>
            </a:r>
            <a:r>
              <a:rPr lang="en-US" dirty="0" err="1" smtClean="0"/>
              <a:t>examens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Nous </a:t>
            </a:r>
            <a:r>
              <a:rPr lang="en-US" dirty="0" err="1" smtClean="0"/>
              <a:t>notons</a:t>
            </a:r>
            <a:r>
              <a:rPr lang="en-US" dirty="0" smtClean="0"/>
              <a:t> </a:t>
            </a:r>
            <a:r>
              <a:rPr lang="en-US" b="1" i="1" dirty="0" smtClean="0"/>
              <a:t>les </a:t>
            </a:r>
            <a:r>
              <a:rPr lang="en-US" b="1" i="1" dirty="0" err="1" smtClean="0"/>
              <a:t>examens</a:t>
            </a:r>
            <a:r>
              <a:rPr lang="en-US" b="1" i="1" dirty="0" smtClean="0"/>
              <a:t>.</a:t>
            </a:r>
          </a:p>
          <a:p>
            <a:pPr lvl="1"/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passez</a:t>
            </a:r>
            <a:r>
              <a:rPr lang="en-US" dirty="0" smtClean="0"/>
              <a:t> les </a:t>
            </a:r>
            <a:r>
              <a:rPr lang="en-US" dirty="0" err="1" smtClean="0"/>
              <a:t>examens</a:t>
            </a:r>
            <a:r>
              <a:rPr lang="en-US" dirty="0" smtClean="0"/>
              <a:t>?</a:t>
            </a:r>
            <a:endParaRPr lang="en-US" dirty="0"/>
          </a:p>
          <a:p>
            <a:pPr lvl="2"/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passez</a:t>
            </a:r>
            <a:r>
              <a:rPr lang="en-US" dirty="0" smtClean="0"/>
              <a:t> </a:t>
            </a:r>
            <a:r>
              <a:rPr lang="en-US" b="1" i="1" dirty="0" smtClean="0"/>
              <a:t>les </a:t>
            </a:r>
            <a:r>
              <a:rPr lang="en-US" b="1" i="1" dirty="0" err="1" smtClean="0"/>
              <a:t>examens</a:t>
            </a:r>
            <a:r>
              <a:rPr lang="en-US" b="1" i="1" dirty="0" smtClean="0"/>
              <a:t>?</a:t>
            </a:r>
            <a:endParaRPr lang="en-US" b="1" i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Instruction (</a:t>
            </a:r>
            <a:r>
              <a:rPr lang="en-US" dirty="0" smtClean="0"/>
              <a:t>13/23)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2.1: Examine word order</a:t>
            </a:r>
            <a:endParaRPr lang="en-US" b="0" dirty="0"/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139480" y="2638810"/>
            <a:ext cx="144699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DIRECT</a:t>
            </a:r>
          </a:p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OBJECT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3860" y="38692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398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9" y="1825625"/>
            <a:ext cx="7060276" cy="4351338"/>
          </a:xfrm>
        </p:spPr>
        <p:txBody>
          <a:bodyPr/>
          <a:lstStyle/>
          <a:p>
            <a:r>
              <a:rPr lang="en-US" dirty="0"/>
              <a:t>In a typical sentence, words are put in order of their function in the sentence:</a:t>
            </a:r>
          </a:p>
          <a:p>
            <a:pPr lvl="1"/>
            <a:r>
              <a:rPr lang="en-US" dirty="0"/>
              <a:t>Subject + verb + direct object</a:t>
            </a:r>
          </a:p>
          <a:p>
            <a:pPr lvl="1"/>
            <a:r>
              <a:rPr lang="en-US" dirty="0"/>
              <a:t>I eat apples.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Instruction (</a:t>
            </a:r>
            <a:r>
              <a:rPr lang="en-US" dirty="0" smtClean="0"/>
              <a:t>14/23)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2.1: Examine word order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139480" y="2638810"/>
            <a:ext cx="144699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DIRECT</a:t>
            </a:r>
          </a:p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OBJECT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2979" y="37548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369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9" y="1825625"/>
            <a:ext cx="7060276" cy="4351338"/>
          </a:xfrm>
        </p:spPr>
        <p:txBody>
          <a:bodyPr/>
          <a:lstStyle/>
          <a:p>
            <a:r>
              <a:rPr lang="en-US" dirty="0"/>
              <a:t>Let’s create some ridiculous words using the subject, verb, object </a:t>
            </a:r>
            <a:r>
              <a:rPr lang="en-US" dirty="0" smtClean="0"/>
              <a:t>structure.</a:t>
            </a:r>
          </a:p>
          <a:p>
            <a:r>
              <a:rPr lang="en-US" dirty="0" smtClean="0"/>
              <a:t>Then </a:t>
            </a:r>
            <a:r>
              <a:rPr lang="en-US" dirty="0"/>
              <a:t>let’s answer some factual questions about a sentence that is composed entirely of unknown </a:t>
            </a:r>
            <a:r>
              <a:rPr lang="en-US" dirty="0" smtClean="0"/>
              <a:t>words</a:t>
            </a:r>
            <a:r>
              <a:rPr lang="en-US" dirty="0"/>
              <a:t>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Instruction (</a:t>
            </a:r>
            <a:r>
              <a:rPr lang="en-US" dirty="0" smtClean="0"/>
              <a:t>15/23)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2.1: Examine word order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139480" y="2638810"/>
            <a:ext cx="144699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DIRECT</a:t>
            </a:r>
          </a:p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OBJECT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2750" y="39580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197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9" y="1825625"/>
            <a:ext cx="7060276" cy="4351338"/>
          </a:xfrm>
        </p:spPr>
        <p:txBody>
          <a:bodyPr/>
          <a:lstStyle/>
          <a:p>
            <a:r>
              <a:rPr lang="en-US" dirty="0" err="1"/>
              <a:t>Schnoogal</a:t>
            </a:r>
            <a:r>
              <a:rPr lang="en-US" dirty="0"/>
              <a:t> </a:t>
            </a:r>
            <a:r>
              <a:rPr lang="en-US" dirty="0" err="1"/>
              <a:t>legaggins</a:t>
            </a:r>
            <a:r>
              <a:rPr lang="en-US" dirty="0"/>
              <a:t> </a:t>
            </a:r>
            <a:r>
              <a:rPr lang="en-US" dirty="0" err="1"/>
              <a:t>plestulens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 smtClean="0"/>
              <a:t>Who </a:t>
            </a:r>
            <a:r>
              <a:rPr lang="en-US" dirty="0" err="1"/>
              <a:t>legaggins</a:t>
            </a:r>
            <a:r>
              <a:rPr lang="en-US" dirty="0"/>
              <a:t> </a:t>
            </a:r>
            <a:r>
              <a:rPr lang="en-US" dirty="0" err="1" smtClean="0"/>
              <a:t>plestulens</a:t>
            </a:r>
            <a:r>
              <a:rPr lang="en-US" dirty="0" smtClean="0"/>
              <a:t>?</a:t>
            </a:r>
          </a:p>
          <a:p>
            <a:pPr lvl="1"/>
            <a:r>
              <a:rPr lang="en-US" i="1" dirty="0" err="1" smtClean="0"/>
              <a:t>Schnoogal</a:t>
            </a:r>
            <a:r>
              <a:rPr lang="en-US" dirty="0" smtClean="0"/>
              <a:t> </a:t>
            </a:r>
            <a:r>
              <a:rPr lang="en-US" dirty="0"/>
              <a:t>does.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Instruction (</a:t>
            </a:r>
            <a:r>
              <a:rPr lang="en-US" dirty="0" smtClean="0"/>
              <a:t>16/23)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2.1: Examine word order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139480" y="2638810"/>
            <a:ext cx="16313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SUBJECT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1952" y="34791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921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9" y="1825625"/>
            <a:ext cx="7060276" cy="4351338"/>
          </a:xfrm>
        </p:spPr>
        <p:txBody>
          <a:bodyPr/>
          <a:lstStyle/>
          <a:p>
            <a:r>
              <a:rPr lang="en-US" dirty="0" err="1"/>
              <a:t>Schnoogal</a:t>
            </a:r>
            <a:r>
              <a:rPr lang="en-US" dirty="0"/>
              <a:t> </a:t>
            </a:r>
            <a:r>
              <a:rPr lang="en-US" dirty="0" err="1"/>
              <a:t>legaggins</a:t>
            </a:r>
            <a:r>
              <a:rPr lang="en-US" dirty="0"/>
              <a:t> </a:t>
            </a:r>
            <a:r>
              <a:rPr lang="en-US" dirty="0" err="1"/>
              <a:t>plestulens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What does </a:t>
            </a:r>
            <a:r>
              <a:rPr lang="en-US" dirty="0" err="1" smtClean="0"/>
              <a:t>Schnoogal</a:t>
            </a:r>
            <a:r>
              <a:rPr lang="en-US" dirty="0" smtClean="0"/>
              <a:t> </a:t>
            </a:r>
            <a:r>
              <a:rPr lang="en-US" dirty="0" err="1"/>
              <a:t>legaggin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Schnoogal</a:t>
            </a:r>
            <a:r>
              <a:rPr lang="en-US" dirty="0"/>
              <a:t> </a:t>
            </a:r>
            <a:r>
              <a:rPr lang="en-US" dirty="0" err="1"/>
              <a:t>legaggins</a:t>
            </a:r>
            <a:r>
              <a:rPr lang="en-US" dirty="0"/>
              <a:t> </a:t>
            </a:r>
            <a:r>
              <a:rPr lang="en-US" i="1" dirty="0" err="1"/>
              <a:t>plestulens</a:t>
            </a:r>
            <a:r>
              <a:rPr lang="en-US" dirty="0"/>
              <a:t>, of course!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Instruction (</a:t>
            </a:r>
            <a:r>
              <a:rPr lang="en-US" dirty="0" smtClean="0"/>
              <a:t>17/23)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2.1: Examine word order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139480" y="2638810"/>
            <a:ext cx="144699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DIRECT</a:t>
            </a:r>
          </a:p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OBJECT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4485" y="37980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328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Objective </a:t>
            </a:r>
            <a:r>
              <a:rPr lang="en-US" dirty="0" smtClean="0"/>
              <a:t>2: </a:t>
            </a:r>
            <a:r>
              <a:rPr lang="en-US" dirty="0"/>
              <a:t>In this training, you </a:t>
            </a:r>
            <a:r>
              <a:rPr lang="en-US" dirty="0" smtClean="0"/>
              <a:t>will</a:t>
            </a:r>
            <a:r>
              <a:rPr lang="en-US" dirty="0"/>
              <a:t> </a:t>
            </a:r>
            <a:r>
              <a:rPr lang="en-US" dirty="0" smtClean="0"/>
              <a:t>also </a:t>
            </a:r>
            <a:r>
              <a:rPr lang="en-US" dirty="0"/>
              <a:t>use a variety of context clues to help you understand the meaning of unfamiliar words.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2975956" y="780763"/>
            <a:ext cx="8377844" cy="61458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Introduction (8/18) </a:t>
            </a:r>
            <a:br>
              <a:rPr lang="en-US" b="1" dirty="0" smtClean="0">
                <a:latin typeface="+mn-lt"/>
              </a:rPr>
            </a:br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Forward or Next 10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928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9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9" y="1825625"/>
            <a:ext cx="7060276" cy="4351338"/>
          </a:xfrm>
        </p:spPr>
        <p:txBody>
          <a:bodyPr/>
          <a:lstStyle/>
          <a:p>
            <a:r>
              <a:rPr lang="en-US" dirty="0" err="1"/>
              <a:t>Schnoogal</a:t>
            </a:r>
            <a:r>
              <a:rPr lang="en-US" dirty="0"/>
              <a:t> </a:t>
            </a:r>
            <a:r>
              <a:rPr lang="en-US" dirty="0" err="1"/>
              <a:t>legaggins</a:t>
            </a:r>
            <a:r>
              <a:rPr lang="en-US" dirty="0"/>
              <a:t> </a:t>
            </a:r>
            <a:r>
              <a:rPr lang="en-US" dirty="0" err="1"/>
              <a:t>plestulens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What does </a:t>
            </a:r>
            <a:r>
              <a:rPr lang="en-US" dirty="0" err="1"/>
              <a:t>Schnoogal</a:t>
            </a:r>
            <a:r>
              <a:rPr lang="en-US" dirty="0"/>
              <a:t> do?</a:t>
            </a:r>
          </a:p>
          <a:p>
            <a:pPr lvl="1"/>
            <a:r>
              <a:rPr lang="en-US" dirty="0" err="1"/>
              <a:t>Schnoogal</a:t>
            </a:r>
            <a:r>
              <a:rPr lang="en-US" dirty="0"/>
              <a:t> </a:t>
            </a:r>
            <a:r>
              <a:rPr lang="en-US" dirty="0" err="1"/>
              <a:t>legaggins</a:t>
            </a:r>
            <a:r>
              <a:rPr lang="en-US" dirty="0"/>
              <a:t>, of course!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Instruction (</a:t>
            </a:r>
            <a:r>
              <a:rPr lang="en-US" dirty="0" smtClean="0"/>
              <a:t>18/23)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2.1: Examine word order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139480" y="2638810"/>
            <a:ext cx="1088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VERB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1840" y="36687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281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9" y="1825625"/>
            <a:ext cx="7060276" cy="4351338"/>
          </a:xfrm>
        </p:spPr>
        <p:txBody>
          <a:bodyPr/>
          <a:lstStyle/>
          <a:p>
            <a:r>
              <a:rPr lang="en-US" dirty="0"/>
              <a:t>So, now you know that you can use word order to anticipate what the word’s function </a:t>
            </a:r>
            <a:r>
              <a:rPr lang="en-US" dirty="0" smtClean="0"/>
              <a:t>is in </a:t>
            </a:r>
            <a:r>
              <a:rPr lang="en-US" dirty="0"/>
              <a:t>the sentence.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Instruction </a:t>
            </a:r>
            <a:r>
              <a:rPr lang="en-US" dirty="0" smtClean="0"/>
              <a:t>(19/23)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2.1: Examine word order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3860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991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9" y="1825625"/>
            <a:ext cx="7060276" cy="4351338"/>
          </a:xfrm>
        </p:spPr>
        <p:txBody>
          <a:bodyPr/>
          <a:lstStyle/>
          <a:p>
            <a:r>
              <a:rPr lang="en-US" dirty="0" smtClean="0"/>
              <a:t>What </a:t>
            </a:r>
            <a:r>
              <a:rPr lang="en-US" dirty="0"/>
              <a:t>happens when there are introductory phrases that might change the subject verb pattern that you have been seeing?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Instruction </a:t>
            </a:r>
            <a:r>
              <a:rPr lang="en-US" dirty="0" smtClean="0"/>
              <a:t>(20/23)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2.1: Examine word order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3860" y="29892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308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556270" y="3805945"/>
            <a:ext cx="1088966" cy="39069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223462" y="3034146"/>
            <a:ext cx="947651" cy="39069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689" y="1825625"/>
            <a:ext cx="7060276" cy="4351338"/>
          </a:xfrm>
        </p:spPr>
        <p:txBody>
          <a:bodyPr/>
          <a:lstStyle/>
          <a:p>
            <a:pPr lvl="0"/>
            <a:r>
              <a:rPr lang="en-US" dirty="0" smtClean="0"/>
              <a:t>What </a:t>
            </a:r>
            <a:r>
              <a:rPr lang="en-US" dirty="0"/>
              <a:t>happens when there are introductory phrases that might change the subject verb pattern that you have been seeing</a:t>
            </a:r>
            <a:r>
              <a:rPr lang="en-US" dirty="0" smtClean="0"/>
              <a:t>?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To </a:t>
            </a:r>
            <a:r>
              <a:rPr lang="en-US" dirty="0"/>
              <a:t>start a sentence, writers sometimes include an introductory phrase and adverbs.</a:t>
            </a:r>
          </a:p>
          <a:p>
            <a:pPr lvl="1"/>
            <a:r>
              <a:rPr lang="fr-FR" dirty="0"/>
              <a:t>Pour commencer une phrase, l’écrivain inclut </a:t>
            </a:r>
            <a:r>
              <a:rPr lang="fr-FR" dirty="0" smtClean="0"/>
              <a:t>une </a:t>
            </a:r>
            <a:r>
              <a:rPr lang="fr-FR" dirty="0"/>
              <a:t>phrase introductoire </a:t>
            </a:r>
            <a:r>
              <a:rPr lang="fr-FR" dirty="0" smtClean="0"/>
              <a:t>et des </a:t>
            </a:r>
            <a:r>
              <a:rPr lang="fr-FR" dirty="0"/>
              <a:t>adverbes.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Instruction </a:t>
            </a:r>
            <a:r>
              <a:rPr lang="en-US" dirty="0" smtClean="0"/>
              <a:t>(21/23)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2.1: Examine word order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939973" y="2489181"/>
            <a:ext cx="16313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SUBJECT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5645" y="34248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857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619274" y="3805945"/>
            <a:ext cx="842175" cy="39069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19274" y="3073956"/>
            <a:ext cx="947651" cy="39069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Instruction </a:t>
            </a:r>
            <a:r>
              <a:rPr lang="en-US" dirty="0" smtClean="0"/>
              <a:t>(22/23)</a:t>
            </a:r>
            <a:br>
              <a:rPr lang="en-US" dirty="0" smtClean="0"/>
            </a:br>
            <a:r>
              <a:rPr lang="en-US" dirty="0" smtClean="0"/>
              <a:t>Goal </a:t>
            </a:r>
            <a:r>
              <a:rPr lang="en-US" dirty="0"/>
              <a:t>2.1: Examine word order</a:t>
            </a:r>
            <a:endParaRPr lang="en-US" b="0" dirty="0"/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939973" y="2489181"/>
            <a:ext cx="1088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VERB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3039688" y="1829773"/>
            <a:ext cx="70602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What happens when there are introductory phrases that might change the subject verb pattern that you have been seeing? </a:t>
            </a:r>
          </a:p>
          <a:p>
            <a:pPr lvl="1"/>
            <a:r>
              <a:rPr lang="en-US" dirty="0" smtClean="0"/>
              <a:t>To start a sentence, writers sometimes include an introductory phrase and adverbs.</a:t>
            </a:r>
          </a:p>
          <a:p>
            <a:pPr lvl="1"/>
            <a:r>
              <a:rPr lang="fr-FR" dirty="0" smtClean="0"/>
              <a:t>Pour commencer une phrase, l’écrivain inclut une phrase introductoire et des adverbes.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5533" y="34646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95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529302" y="3085901"/>
            <a:ext cx="484618" cy="3630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89579" y="4094686"/>
            <a:ext cx="5043869" cy="39069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434945" y="3810093"/>
            <a:ext cx="578974" cy="39069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789580" y="3371050"/>
            <a:ext cx="4273765" cy="39069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/>
              <a:t>Instruction </a:t>
            </a:r>
            <a:r>
              <a:rPr lang="en-US" dirty="0" smtClean="0"/>
              <a:t>(23/23)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2.1: Examine word order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939973" y="2489181"/>
            <a:ext cx="144699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DIRECT</a:t>
            </a:r>
          </a:p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OBJECT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3099081" y="1829773"/>
            <a:ext cx="712677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What happens when there are introductory phrases that might change the subject verb pattern that you have been seeing? </a:t>
            </a:r>
          </a:p>
          <a:p>
            <a:pPr lvl="1"/>
            <a:r>
              <a:rPr lang="en-US" dirty="0" smtClean="0"/>
              <a:t>To start a sentence, writers sometimes include an introductory phrase and adverbs.</a:t>
            </a:r>
          </a:p>
          <a:p>
            <a:pPr lvl="1"/>
            <a:r>
              <a:rPr lang="fr-FR" dirty="0" smtClean="0"/>
              <a:t>Pour commencer une phrase, l’écrivain inclut une phrase introductoire et des adverbes.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1625" y="34824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305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Practice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2.1: Identify parts of speech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916743" y="1869911"/>
            <a:ext cx="8305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Now apply what you have just read to practice </a:t>
            </a:r>
          </a:p>
          <a:p>
            <a:r>
              <a:rPr lang="en-US" sz="2800" dirty="0"/>
              <a:t>   with a new passage of text.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1607" y="29071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625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Practice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2.1: Identify parts of speech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6590794" y="2169768"/>
            <a:ext cx="4288873" cy="2182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/>
              <a:t>Who knows how to adapt to popular music?</a:t>
            </a:r>
          </a:p>
          <a:p>
            <a:pPr marL="0" indent="0">
              <a:buNone/>
            </a:pPr>
            <a:endParaRPr lang="en-US" sz="1800" b="1" dirty="0"/>
          </a:p>
          <a:p>
            <a:pPr marL="457200" indent="-457200">
              <a:buAutoNum type="alphaLcParenR"/>
            </a:pPr>
            <a:r>
              <a:rPr lang="en-US" sz="1800" dirty="0" smtClean="0"/>
              <a:t>Numerous singers	</a:t>
            </a:r>
          </a:p>
          <a:p>
            <a:pPr marL="457200" indent="-457200">
              <a:buAutoNum type="alphaLcParenR"/>
            </a:pPr>
            <a:r>
              <a:rPr lang="en-US" sz="1800" dirty="0" err="1" smtClean="0"/>
              <a:t>Fallou</a:t>
            </a:r>
            <a:r>
              <a:rPr lang="en-US" sz="1800" dirty="0" smtClean="0"/>
              <a:t> </a:t>
            </a:r>
            <a:r>
              <a:rPr lang="en-US" sz="1800" dirty="0" err="1" smtClean="0"/>
              <a:t>Dieng</a:t>
            </a:r>
            <a:r>
              <a:rPr lang="en-US" sz="1800" dirty="0" smtClean="0"/>
              <a:t> and </a:t>
            </a:r>
            <a:r>
              <a:rPr lang="en-US" sz="1800" dirty="0" err="1" smtClean="0"/>
              <a:t>Aliouns</a:t>
            </a:r>
            <a:r>
              <a:rPr lang="en-US" sz="1800" dirty="0" smtClean="0"/>
              <a:t> </a:t>
            </a:r>
            <a:r>
              <a:rPr lang="en-US" sz="1800" dirty="0" err="1" smtClean="0"/>
              <a:t>Mbaya</a:t>
            </a:r>
            <a:r>
              <a:rPr lang="en-US" sz="1800" dirty="0" smtClean="0"/>
              <a:t> </a:t>
            </a:r>
            <a:r>
              <a:rPr lang="en-US" sz="1800" dirty="0" err="1" smtClean="0"/>
              <a:t>Nder</a:t>
            </a:r>
            <a:endParaRPr lang="en-US" sz="1800" dirty="0" smtClean="0"/>
          </a:p>
          <a:p>
            <a:pPr marL="457200" indent="-457200">
              <a:buAutoNum type="alphaLcParenR"/>
            </a:pPr>
            <a:r>
              <a:rPr lang="en-US" sz="1800" dirty="0" smtClean="0"/>
              <a:t>Senegalese musicians</a:t>
            </a:r>
          </a:p>
          <a:p>
            <a:pPr marL="457200" indent="-457200">
              <a:buAutoNum type="alphaLcParenR"/>
            </a:pPr>
            <a:r>
              <a:rPr lang="en-US" sz="1800" dirty="0" err="1" smtClean="0"/>
              <a:t>Youssou</a:t>
            </a:r>
            <a:r>
              <a:rPr lang="en-US" sz="1800" dirty="0" smtClean="0"/>
              <a:t> </a:t>
            </a:r>
            <a:r>
              <a:rPr lang="en-US" sz="1800" dirty="0" err="1" smtClean="0"/>
              <a:t>N’Dour</a:t>
            </a:r>
            <a:endParaRPr lang="en-US" sz="1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930" y="2182795"/>
            <a:ext cx="3016405" cy="173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298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Practice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 2.1: Identify parts of speech</a:t>
            </a:r>
          </a:p>
        </p:txBody>
      </p:sp>
      <p:pic>
        <p:nvPicPr>
          <p:cNvPr id="6" name="Picture 5" descr="Clipart - Bricks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20" y="1027906"/>
            <a:ext cx="1339881" cy="1165698"/>
          </a:xfrm>
          <a:prstGeom prst="rect">
            <a:avLst/>
          </a:prstGeom>
        </p:spPr>
      </p:pic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6590794" y="2169768"/>
            <a:ext cx="4288873" cy="2182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/>
              <a:t>Who knows how to adapt to popular music?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dirty="0" smtClean="0"/>
              <a:t>C) </a:t>
            </a:r>
            <a:r>
              <a:rPr lang="en-US" sz="1800" b="1" dirty="0" smtClean="0"/>
              <a:t>Senegalese musicians </a:t>
            </a:r>
            <a:r>
              <a:rPr lang="en-US" sz="1800" dirty="0" smtClean="0"/>
              <a:t>are the subject of the first sentence. The verb is “</a:t>
            </a:r>
            <a:r>
              <a:rPr lang="en-US" sz="1800" dirty="0" err="1"/>
              <a:t>s</a:t>
            </a:r>
            <a:r>
              <a:rPr lang="en-US" sz="1800" dirty="0" err="1" smtClean="0"/>
              <a:t>avent</a:t>
            </a:r>
            <a:r>
              <a:rPr lang="en-US" sz="1800" dirty="0" smtClean="0"/>
              <a:t> adapter.”</a:t>
            </a:r>
            <a:endParaRPr lang="en-US" sz="1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930" y="2182795"/>
            <a:ext cx="3016405" cy="173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515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58" y="365127"/>
            <a:ext cx="1079546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Goal 2.2: Use pictures, headings, and captions</a:t>
            </a:r>
            <a:endParaRPr lang="en-US" dirty="0"/>
          </a:p>
        </p:txBody>
      </p:sp>
      <p:pic>
        <p:nvPicPr>
          <p:cNvPr id="8" name="Picture 7" descr="Clipart - office-glass-magnif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75">
            <a:off x="10505185" y="1664866"/>
            <a:ext cx="886264" cy="1197654"/>
          </a:xfrm>
          <a:prstGeom prst="rect">
            <a:avLst/>
          </a:prstGeom>
        </p:spPr>
      </p:pic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5918663" y="5542195"/>
            <a:ext cx="714894" cy="76716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6716021" y="5542195"/>
            <a:ext cx="707246" cy="76716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5117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10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3135</TotalTime>
  <Words>4731</Words>
  <Application>Microsoft Office PowerPoint</Application>
  <PresentationFormat>Widescreen</PresentationFormat>
  <Paragraphs>644</Paragraphs>
  <Slides>115</Slides>
  <Notes>3</Notes>
  <HiddenSlides>0</HiddenSlides>
  <MMClips>76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  <vt:variant>
        <vt:lpstr>Custom Shows</vt:lpstr>
      </vt:variant>
      <vt:variant>
        <vt:i4>1</vt:i4>
      </vt:variant>
    </vt:vector>
  </HeadingPairs>
  <TitlesOfParts>
    <vt:vector size="123" baseType="lpstr">
      <vt:lpstr>Arial</vt:lpstr>
      <vt:lpstr>Calibri</vt:lpstr>
      <vt:lpstr>Calibri Light</vt:lpstr>
      <vt:lpstr>Gill Sans MT</vt:lpstr>
      <vt:lpstr>Times New Roman</vt:lpstr>
      <vt:lpstr>Wingdings</vt:lpstr>
      <vt:lpstr>Office Theme</vt:lpstr>
      <vt:lpstr>Lisons Mieux</vt:lpstr>
      <vt:lpstr>Introduction (1/18) How will this training help me?</vt:lpstr>
      <vt:lpstr>Introduction (2/18) How will this training help me?</vt:lpstr>
      <vt:lpstr>Introduction (3/18) How will this training help me?</vt:lpstr>
      <vt:lpstr>Introduction (4/18) Objectives</vt:lpstr>
      <vt:lpstr>Introduction (5/18) Objectives</vt:lpstr>
      <vt:lpstr>Introduction (6/18)  Objectives</vt:lpstr>
      <vt:lpstr>Introduction (7/18)  Objectives</vt:lpstr>
      <vt:lpstr>Introduction (8/18)  Objectives</vt:lpstr>
      <vt:lpstr>Introduction (9/18)  Objectives </vt:lpstr>
      <vt:lpstr>Introduction (10/18)  Objectives</vt:lpstr>
      <vt:lpstr>Introduction (11/18)  How to navigate this training</vt:lpstr>
      <vt:lpstr>Introduction (12/18) How to navigate this training</vt:lpstr>
      <vt:lpstr>Introduction (13/18) How to navigate this training</vt:lpstr>
      <vt:lpstr>Introduction (14/18) How to navigate this training</vt:lpstr>
      <vt:lpstr>Introduction (15/18) How to navigate this training</vt:lpstr>
      <vt:lpstr>Introduction (16/18) How to navigate this training</vt:lpstr>
      <vt:lpstr>Introduction (17/18) How to navigate this training</vt:lpstr>
      <vt:lpstr>Introduction (18/18) How to navigate this training</vt:lpstr>
      <vt:lpstr>Objective 1 In this section, you will use your knowledge of English to negotiate the meaning of unfamiliar words in an authentic text.</vt:lpstr>
      <vt:lpstr> Goal 1.1: Use cognates/words that resemble familiar words</vt:lpstr>
      <vt:lpstr>Pretest Goal 1.1: Use cognates/words that resemble familiar words</vt:lpstr>
      <vt:lpstr>Pretest Goal 1.1: Use cognates/words that resemble familiar words</vt:lpstr>
      <vt:lpstr>Pretest Goal 1.1: Use cognates/words that resemble familiar words</vt:lpstr>
      <vt:lpstr>Pretest Goal 1.1: Use cognates/words that resemble familiar words</vt:lpstr>
      <vt:lpstr>Pretest Goal 1.1: Use cognates/words that resemble familiar words</vt:lpstr>
      <vt:lpstr>Pretest Goal 1.1: Use cognates/words that resemble familiar words</vt:lpstr>
      <vt:lpstr>Instruction  (1/2) Goal 1.1: Use cognates/words that resemble familiar words</vt:lpstr>
      <vt:lpstr>Instruction (2/2) Goal 1.1: Use cognates/words that resemble familiar words</vt:lpstr>
      <vt:lpstr>Practice Goal 1.1: Use cognates/words that resemble familiar words</vt:lpstr>
      <vt:lpstr>Practice Goal 1.1: Use cognates/words that resemble familiar words</vt:lpstr>
      <vt:lpstr>Practice Goal 1.1: Use cognates/words that resemble familiar words</vt:lpstr>
      <vt:lpstr>Goal 1.2: Use your knowledge of prefixes and suffixes</vt:lpstr>
      <vt:lpstr>Pretest Goal 1.2: Use your knowledge of prefixes and suffixes</vt:lpstr>
      <vt:lpstr>Pretest Goal 1.2: Use your knowledge of prefixes and suffixes</vt:lpstr>
      <vt:lpstr>Pretest Goal 1.2: Use your knowledge of prefixes and suffixes</vt:lpstr>
      <vt:lpstr>Pretest Goal 1.2: Use your knowledge of prefixes and suffixes</vt:lpstr>
      <vt:lpstr>Pretest Goal 1.2: Use your knowledge of prefixes and suffixes</vt:lpstr>
      <vt:lpstr>Pretest Goal 1.2: Use your knowledge of prefixes and suffixes</vt:lpstr>
      <vt:lpstr>Pretest Goal 1.2: Use your knowledge of prefixes and suffixes</vt:lpstr>
      <vt:lpstr>Instruction (1/6) Goal 1.2: Use your knowledge of prefixes and suffixes</vt:lpstr>
      <vt:lpstr>Instruction (2/6) Goal 1.2: Use your knowledge of prefixes and suffixes</vt:lpstr>
      <vt:lpstr>Instruction (3/6) Goal 1.2: Use your knowledge of prefixes and suffixes</vt:lpstr>
      <vt:lpstr>Instruction (4/6) Goal 1.2: Use your knowledge of prefixes and suffixes</vt:lpstr>
      <vt:lpstr>Instruction (5/6) Goal 1.2: Use your knowledge of prefixes and suffixes</vt:lpstr>
      <vt:lpstr>Instruction (5/6) Goal 1.2: Use your knowledge of prefixes and suffixes</vt:lpstr>
      <vt:lpstr>Instruction (6/6) Goal 1.2: Use your knowledge of prefixes and suffixes</vt:lpstr>
      <vt:lpstr>Practice Goal 1.2: Use your knowledge of prefixes and suffixes</vt:lpstr>
      <vt:lpstr>Practice Goal 1.2: Use your knowledge of prefixes and suffixes</vt:lpstr>
      <vt:lpstr>Practice Goal 1.2: Use your knowledge of prefixes and suffixes</vt:lpstr>
      <vt:lpstr>  Goal 1.3: Use your knowledge of rules for making nouns plural</vt:lpstr>
      <vt:lpstr> Pre-test Goal 1.3: Use your knowledge of rules for making nouns plural</vt:lpstr>
      <vt:lpstr>Pre-test Goal 1.3: Use your knowledge of rules for making nouns plural</vt:lpstr>
      <vt:lpstr>Pre-test Goal 1.3: Use your knowledge of rules for making nouns plural</vt:lpstr>
      <vt:lpstr>Pre-test Goal 1.3: Use your knowledge of rules for making nouns plural</vt:lpstr>
      <vt:lpstr>Pre-test Goal 1.3: Use your knowledge of rules for making nouns plural</vt:lpstr>
      <vt:lpstr>Pre-test Goal 1.3: Use your knowledge of rules for making nouns plural</vt:lpstr>
      <vt:lpstr>Pre-test Goal 1.3: Use your knowledge of rules for making nouns plural</vt:lpstr>
      <vt:lpstr>Instruction (1/3) Goal 1.3: Use your knowledge of rules for making nouns plural</vt:lpstr>
      <vt:lpstr>Instruction (2/3) Goal 1.3: Use your knowledge of rules for making nouns plural</vt:lpstr>
      <vt:lpstr>Instruction (3/3) Goal 1.3: Use your knowledge of rules for making nouns plural</vt:lpstr>
      <vt:lpstr>Practice Goal 1.3: Use your knowledge of rules for making nouns plural</vt:lpstr>
      <vt:lpstr>Practice Goal 1.3: Use your knowledge of rules for making nouns plural</vt:lpstr>
      <vt:lpstr>Practice Goal 1.3: Use your knowledge of rules for making nouns plural</vt:lpstr>
      <vt:lpstr>Objective 2 In this last section, you will use context clues from the text to negotiate the meaning of unfamiliar words.</vt:lpstr>
      <vt:lpstr> Goal 2.1: Examine word order</vt:lpstr>
      <vt:lpstr>Pre-test Goal 2.1: Examine word order</vt:lpstr>
      <vt:lpstr>Pre-test Goal 2.1: Examine word order</vt:lpstr>
      <vt:lpstr>Pre-test Goal 2.1: Examine word order</vt:lpstr>
      <vt:lpstr>Pre-test Goal 2.1: Examine word order</vt:lpstr>
      <vt:lpstr>Pre-test Goal 2.1: Examine word order</vt:lpstr>
      <vt:lpstr>Pre-test Goal 2.1: Examine word order</vt:lpstr>
      <vt:lpstr>Instruction (1/23) Goal 2.1: Examine word order</vt:lpstr>
      <vt:lpstr>Instruction (2/23) Goal 2.1: Examine word order</vt:lpstr>
      <vt:lpstr>Instruction (3/23) Goal 2.1: Examine word order</vt:lpstr>
      <vt:lpstr>Instruction (4/23) Goal 2.1: Examine word order</vt:lpstr>
      <vt:lpstr>Instruction (5/23) Goal 2.1: Examine word order</vt:lpstr>
      <vt:lpstr>Instruction (6/23) Goal 2.1: Examine word order</vt:lpstr>
      <vt:lpstr>Instruction (7/23) Goal 2.1: Examine word order</vt:lpstr>
      <vt:lpstr>Instruction (8/23) Goal 2.1: Examine word order</vt:lpstr>
      <vt:lpstr>Instruction (9/23) Goal 2.1: Examine word order</vt:lpstr>
      <vt:lpstr>Instruction (10/23) Goal 2.1: Examine word order</vt:lpstr>
      <vt:lpstr>Instruction (11/23) Goal 2.1: Examine word order</vt:lpstr>
      <vt:lpstr>Instruction (12/23) Goal 2.1: Examine word order</vt:lpstr>
      <vt:lpstr>Instruction (13/23) Goal 2.1: Examine word order</vt:lpstr>
      <vt:lpstr>Instruction (14/23) Goal 2.1: Examine word order</vt:lpstr>
      <vt:lpstr>Instruction (15/23) Goal 2.1: Examine word order</vt:lpstr>
      <vt:lpstr>Instruction (16/23) Goal 2.1: Examine word order</vt:lpstr>
      <vt:lpstr>Instruction (17/23) Goal 2.1: Examine word order</vt:lpstr>
      <vt:lpstr>Instruction (18/23) Goal 2.1: Examine word order</vt:lpstr>
      <vt:lpstr>Instruction (19/23) Goal 2.1: Examine word order</vt:lpstr>
      <vt:lpstr>Instruction (20/23) Goal 2.1: Examine word order</vt:lpstr>
      <vt:lpstr>Instruction (21/23) Goal 2.1: Examine word order</vt:lpstr>
      <vt:lpstr>Instruction (22/23) Goal 2.1: Examine word order</vt:lpstr>
      <vt:lpstr>Instruction (23/23) Goal 2.1: Examine word order</vt:lpstr>
      <vt:lpstr>Practice Goal 2.1: Identify parts of speech</vt:lpstr>
      <vt:lpstr>Practice Goal 2.1: Identify parts of speech</vt:lpstr>
      <vt:lpstr>Practice Goal 2.1: Identify parts of speech</vt:lpstr>
      <vt:lpstr> Goal 2.2: Use pictures, headings, and captions</vt:lpstr>
      <vt:lpstr>Pre-test Goal 2.2: Use pictures, headings, and captions</vt:lpstr>
      <vt:lpstr>Pre-test Goal 2.2: Use pictures, headings, and captions</vt:lpstr>
      <vt:lpstr>Pre-test Goal 2.2: Use pictures, headings, and captions</vt:lpstr>
      <vt:lpstr>Pre-test Goal 2.2: Use pictures, headings, and captions</vt:lpstr>
      <vt:lpstr>Pre-test Goal 2.2: Use pictures, headings, and captions</vt:lpstr>
      <vt:lpstr>Pre-test Goal 2.2: Use pictures, headings, and captions</vt:lpstr>
      <vt:lpstr>Pre-test Goal 2.2: Use pictures, headings, and captions</vt:lpstr>
      <vt:lpstr>Instruction (1/3) Goal 2.2: Use pictures, headings, and captions</vt:lpstr>
      <vt:lpstr>Instruction (2/3) Goal 2.2: Use pictures, headings, and captions</vt:lpstr>
      <vt:lpstr>Instruction (3/3) Goal 2.2: Use pictures, headings, and captions</vt:lpstr>
      <vt:lpstr>Practice Goal 2.2: Use pictures, headings, and captions</vt:lpstr>
      <vt:lpstr>Practice Goal 2.2: Use pictures, headings, and captions</vt:lpstr>
      <vt:lpstr>Practice Goal 2.2: Use pictures, headings, and captions</vt:lpstr>
      <vt:lpstr>Conclusion</vt:lpstr>
      <vt:lpstr>Conclusion</vt:lpstr>
      <vt:lpstr>Conclusion</vt:lpstr>
      <vt:lpstr>Intro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Drake</dc:creator>
  <cp:lastModifiedBy>Angela Drake</cp:lastModifiedBy>
  <cp:revision>265</cp:revision>
  <dcterms:created xsi:type="dcterms:W3CDTF">2013-07-15T20:26:40Z</dcterms:created>
  <dcterms:modified xsi:type="dcterms:W3CDTF">2018-12-08T18:44:50Z</dcterms:modified>
</cp:coreProperties>
</file>